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4"/>
  </p:sldMasterIdLst>
  <p:notesMasterIdLst>
    <p:notesMasterId r:id="rId20"/>
  </p:notesMasterIdLst>
  <p:handoutMasterIdLst>
    <p:handoutMasterId r:id="rId21"/>
  </p:handoutMasterIdLst>
  <p:sldIdLst>
    <p:sldId id="402" r:id="rId5"/>
    <p:sldId id="389" r:id="rId6"/>
    <p:sldId id="382" r:id="rId7"/>
    <p:sldId id="274" r:id="rId8"/>
    <p:sldId id="276" r:id="rId9"/>
    <p:sldId id="405" r:id="rId10"/>
    <p:sldId id="406" r:id="rId11"/>
    <p:sldId id="407" r:id="rId12"/>
    <p:sldId id="384" r:id="rId13"/>
    <p:sldId id="305" r:id="rId14"/>
    <p:sldId id="408" r:id="rId15"/>
    <p:sldId id="410" r:id="rId16"/>
    <p:sldId id="413" r:id="rId17"/>
    <p:sldId id="399" r:id="rId18"/>
    <p:sldId id="409" r:id="rId19"/>
  </p:sldIdLst>
  <p:sldSz cx="9144000" cy="6858000" type="screen4x3"/>
  <p:notesSz cx="7010400" cy="9223375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8BA"/>
    <a:srgbClr val="12015B"/>
    <a:srgbClr val="170272"/>
    <a:srgbClr val="0F4191"/>
    <a:srgbClr val="1B0284"/>
    <a:srgbClr val="067EBA"/>
    <a:srgbClr val="62D3EA"/>
    <a:srgbClr val="B5BE62"/>
    <a:srgbClr val="95C858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628" cy="4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61260"/>
            <a:ext cx="3037628" cy="4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761260"/>
            <a:ext cx="3037628" cy="4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57058D25-E7DF-48A2-A487-E2792D55B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8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628" cy="4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381421"/>
            <a:ext cx="5140112" cy="414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62837"/>
            <a:ext cx="3037628" cy="4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762837"/>
            <a:ext cx="3037628" cy="4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8E77760C-761D-4C45-BA15-3A0AD570A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112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6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8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7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359">
                <a:uFill>
                  <a:solidFill/>
                </a:u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321457">
              <a:spcBef>
                <a:spcPts val="422"/>
              </a:spcBef>
              <a:defRPr sz="2672"/>
            </a:lvl2pPr>
            <a:lvl3pPr marL="642915">
              <a:spcBef>
                <a:spcPts val="352"/>
              </a:spcBef>
              <a:defRPr sz="2391"/>
            </a:lvl3pPr>
            <a:lvl4pPr marL="964372">
              <a:spcBef>
                <a:spcPts val="281"/>
              </a:spcBef>
              <a:defRPr sz="1969"/>
            </a:lvl4pPr>
            <a:lvl5pPr marL="1285829">
              <a:spcBef>
                <a:spcPts val="281"/>
              </a:spcBef>
              <a:defRPr sz="1969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94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672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391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969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969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1536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398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9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1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0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flipV="1">
            <a:off x="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8F7A3F3-91BA-514A-BF4C-F84FD464E47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0A23FFD-CAC4-164E-857C-82082E4C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9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su.edu/learningtechnologies/BlackboardFacultyTutorialAssessment/" TargetMode="External"/><Relationship Id="rId7" Type="http://schemas.openxmlformats.org/officeDocument/2006/relationships/hyperlink" Target="http://fod.msu.edu/oir/rubrics" TargetMode="External"/><Relationship Id="rId2" Type="http://schemas.openxmlformats.org/officeDocument/2006/relationships/hyperlink" Target="http://www.aacu.org/value/rubr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te.cornell.edu/teaching-ideas/assessing-student-learning/using-rubrics.html" TargetMode="External"/><Relationship Id="rId5" Type="http://schemas.openxmlformats.org/officeDocument/2006/relationships/hyperlink" Target="http://www.fctl.ucf.edu/teachingandlearningresources/coursedesign/assessment/assessmenttoolsresources/rubrics.php" TargetMode="External"/><Relationship Id="rId4" Type="http://schemas.openxmlformats.org/officeDocument/2006/relationships/hyperlink" Target="http://www.fhsu.edu/uploadedFiles/Technology/ctelt/Documents/Rubrics%20Handou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7992"/>
            <a:ext cx="9182477" cy="510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3886200"/>
            <a:ext cx="8229600" cy="5508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>
                <a:latin typeface="Arial" pitchFamily="34" charset="0"/>
              </a:rPr>
              <a:t/>
            </a:r>
            <a:br>
              <a:rPr lang="en-US">
                <a:latin typeface="Arial" pitchFamily="34" charset="0"/>
              </a:rPr>
            </a:br>
            <a:r>
              <a:rPr lang="en-US">
                <a:latin typeface="Arial" pitchFamily="34" charset="0"/>
              </a:rPr>
              <a:t/>
            </a:r>
            <a:br>
              <a:rPr lang="en-US">
                <a:latin typeface="Arial" pitchFamily="34" charset="0"/>
              </a:rPr>
            </a:br>
            <a:r>
              <a:rPr lang="en-US">
                <a:latin typeface="Arial" pitchFamily="34" charset="0"/>
              </a:rPr>
              <a:t/>
            </a:r>
            <a:br>
              <a:rPr lang="en-US">
                <a:latin typeface="Arial" pitchFamily="34" charset="0"/>
              </a:rPr>
            </a:br>
            <a:r>
              <a:rPr lang="en-US">
                <a:latin typeface="Arial" pitchFamily="34" charset="0"/>
              </a:rPr>
              <a:t>Rubrics </a:t>
            </a:r>
            <a:endParaRPr>
              <a:latin typeface="Arial" pitchFamily="34" charset="0"/>
            </a:endParaRPr>
          </a:p>
        </p:txBody>
      </p:sp>
      <p:sp>
        <p:nvSpPr>
          <p:cNvPr id="7170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79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02" y="685800"/>
            <a:ext cx="7315200" cy="1066800"/>
          </a:xfrm>
        </p:spPr>
        <p:txBody>
          <a:bodyPr/>
          <a:lstStyle/>
          <a:p>
            <a:r>
              <a:rPr lang="en-US" sz="3600" b="1" i="1">
                <a:latin typeface="Arial" pitchFamily="34" charset="0"/>
                <a:cs typeface="Arial" pitchFamily="34" charset="0"/>
              </a:rPr>
              <a:t>Application of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473" y="2286000"/>
            <a:ext cx="7315200" cy="3048000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Char char="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Exemplary, proficient, marginal, unacceptable</a:t>
            </a:r>
          </a:p>
          <a:p>
            <a:pPr>
              <a:buFont typeface="Wingdings 2" pitchFamily="18" charset="2"/>
              <a:buChar char="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Advanced, intermediate high, intermediate, novice</a:t>
            </a:r>
          </a:p>
          <a:p>
            <a:pPr>
              <a:buFont typeface="Wingdings 2" pitchFamily="18" charset="2"/>
              <a:buChar char="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Distinguished, proficient, intermediate, novice</a:t>
            </a:r>
          </a:p>
          <a:p>
            <a:pPr>
              <a:buFont typeface="Wingdings 2" pitchFamily="18" charset="2"/>
              <a:buChar char="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Accomplished, average, developing, beginning</a:t>
            </a:r>
          </a:p>
          <a:p>
            <a:pPr>
              <a:buFont typeface="Wingdings 2" pitchFamily="18" charset="2"/>
              <a:buChar char="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Outstanding, very good, good, poor, unsatisfactory</a:t>
            </a:r>
          </a:p>
          <a:p>
            <a:pPr>
              <a:buFont typeface="Wingdings 2" pitchFamily="18" charset="2"/>
              <a:buChar char="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A, B, C, D, F</a:t>
            </a:r>
          </a:p>
          <a:p>
            <a:pPr>
              <a:buFont typeface="Wingdings 2" pitchFamily="18" charset="2"/>
              <a:buChar char="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Satisfactory, unsatisfactory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463040"/>
          </a:xfrm>
        </p:spPr>
        <p:txBody>
          <a:bodyPr>
            <a:normAutofit/>
          </a:bodyPr>
          <a:lstStyle/>
          <a:p>
            <a:r>
              <a:rPr lang="en-US" b="1" i="1">
                <a:latin typeface="Arial" pitchFamily="34" charset="0"/>
                <a:cs typeface="Arial" pitchFamily="34" charset="0"/>
              </a:rPr>
              <a:t>Remember - questions to consider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2590800"/>
            <a:ext cx="6446520" cy="3589338"/>
          </a:xfrm>
        </p:spPr>
        <p:txBody>
          <a:bodyPr/>
          <a:lstStyle/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should the assignment include?</a:t>
            </a: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will be assessed?</a:t>
            </a: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the assignment align with standards?</a:t>
            </a: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we measure student achievement?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4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624840"/>
          </a:xfrm>
        </p:spPr>
        <p:txBody>
          <a:bodyPr>
            <a:normAutofit fontScale="90000"/>
          </a:bodyPr>
          <a:lstStyle/>
          <a:p>
            <a:r>
              <a:rPr lang="en-US"/>
              <a:t>Rubrics in Bb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4513857" cy="4960938"/>
          </a:xfrm>
        </p:spPr>
      </p:pic>
    </p:spTree>
    <p:extLst>
      <p:ext uri="{BB962C8B-B14F-4D97-AF65-F5344CB8AC3E}">
        <p14:creationId xmlns:p14="http://schemas.microsoft.com/office/powerpoint/2010/main" val="281716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Bb Rubric Template</a:t>
            </a:r>
            <a:br>
              <a:rPr lang="en-US"/>
            </a:b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749" y="1828800"/>
            <a:ext cx="61456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3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457200"/>
            <a:ext cx="7315200" cy="990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Rubric Template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838200" y="1371600"/>
            <a:ext cx="7696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  <a:cs typeface="Arial" pitchFamily="34" charset="0"/>
              </a:rPr>
              <a:t>(Describe here the task or performance that this rubric is designed to evaluate.)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03515"/>
              </p:ext>
            </p:extLst>
          </p:nvPr>
        </p:nvGraphicFramePr>
        <p:xfrm>
          <a:off x="728133" y="1981200"/>
          <a:ext cx="7467601" cy="4663440"/>
        </p:xfrm>
        <a:graphic>
          <a:graphicData uri="http://schemas.openxmlformats.org/drawingml/2006/table">
            <a:tbl>
              <a:tblPr/>
              <a:tblGrid>
                <a:gridCol w="123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Beginning</a:t>
                      </a: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Developing</a:t>
                      </a: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Accomplished</a:t>
                      </a: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Exemplary</a:t>
                      </a: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Stated Objective or Performance</a:t>
                      </a: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a beginning level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development and movement toward mastery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mastery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the highest level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Stated Objective or Performance</a:t>
                      </a: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a beginning level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development and movement toward mastery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mastery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the highest level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Stated Objective or Performance</a:t>
                      </a: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a beginning level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development and movement toward mastery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mastery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the highest level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Stated Objective or Performance</a:t>
                      </a: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a beginning level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development and movement toward mastery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mastery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 of identifiable performance characteristics reflecting the highest level of performance.</a:t>
                      </a: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70104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446520" cy="435133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AACU – 16 VALUE Rubrics for the LEAP Essential Learning Outcomes. </a:t>
            </a:r>
            <a:r>
              <a:rPr lang="en-US" u="sng">
                <a:solidFill>
                  <a:srgbClr val="0E68BA"/>
                </a:solidFill>
                <a:hlinkClick r:id="rId2"/>
              </a:rPr>
              <a:t>http://www.aacu.org/value/rubrics</a:t>
            </a:r>
            <a:endParaRPr lang="en-US" u="sng">
              <a:solidFill>
                <a:srgbClr val="0E68BA"/>
              </a:solidFill>
            </a:endParaRPr>
          </a:p>
          <a:p>
            <a:r>
              <a:rPr lang="en-US"/>
              <a:t>FHSU Blackboard Tutorial. </a:t>
            </a:r>
            <a:r>
              <a:rPr lang="en-US">
                <a:solidFill>
                  <a:srgbClr val="0E68BA"/>
                </a:solidFill>
                <a:hlinkClick r:id="rId3"/>
              </a:rPr>
              <a:t>www.fhsu.edu/learningtechnologies/BlackboardFacultyTutorialAssessment/</a:t>
            </a:r>
            <a:endParaRPr lang="en-US">
              <a:solidFill>
                <a:srgbClr val="0E68BA"/>
              </a:solidFill>
            </a:endParaRPr>
          </a:p>
          <a:p>
            <a:r>
              <a:rPr lang="en-US"/>
              <a:t>Bb Rubrics Tutorial Handouts </a:t>
            </a:r>
            <a:r>
              <a:rPr lang="en-US">
                <a:hlinkClick r:id="rId4"/>
              </a:rPr>
              <a:t>www.fhsu.edu/uploadedFiles/Technology/ctelt/Documents/Rubrics%20Handout.pdf</a:t>
            </a:r>
            <a:endParaRPr lang="en-US"/>
          </a:p>
          <a:p>
            <a:r>
              <a:rPr lang="en-US"/>
              <a:t>University of Central Florida -</a:t>
            </a:r>
            <a:r>
              <a:rPr lang="en-US" u="sng">
                <a:hlinkClick r:id="rId5"/>
              </a:rPr>
              <a:t>http://www.fctl.ucf.edu/teachingandlearningresources/coursedesign/assessment/assessmenttoolsresources/rubrics.php</a:t>
            </a:r>
            <a:endParaRPr lang="en-US" u="sng"/>
          </a:p>
          <a:p>
            <a:r>
              <a:rPr lang="en-US"/>
              <a:t>Cornell University - </a:t>
            </a:r>
            <a:r>
              <a:rPr lang="en-US" u="sng">
                <a:hlinkClick r:id="rId6"/>
              </a:rPr>
              <a:t>http://www.cte.cornell.edu/teaching-ideas/assessing-student-learning/using-rubrics.html</a:t>
            </a:r>
            <a:endParaRPr lang="en-US" u="sng"/>
          </a:p>
          <a:p>
            <a:r>
              <a:rPr lang="en-US"/>
              <a:t>Michigan State University - </a:t>
            </a:r>
            <a:r>
              <a:rPr lang="en-US">
                <a:hlinkClick r:id="rId7"/>
              </a:rPr>
              <a:t>http://fod.msu.edu/oir/rubrics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4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685800"/>
          </a:xfrm>
        </p:spPr>
        <p:txBody>
          <a:bodyPr>
            <a:normAutofit/>
          </a:bodyPr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Definition of a Rubric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7924800" cy="3298374"/>
          </a:xfrm>
        </p:spPr>
        <p:txBody>
          <a:bodyPr>
            <a:normAutofit/>
          </a:bodyPr>
          <a:lstStyle/>
          <a:p>
            <a:pPr marL="230188" indent="-1588">
              <a:lnSpc>
                <a:spcPct val="90000"/>
              </a:lnSpc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Rubrics are criterion-referenced rules for assessing student performance holistically or analytically (on different dimensions).</a:t>
            </a:r>
          </a:p>
          <a:p>
            <a:pPr marL="273050" indent="9525">
              <a:lnSpc>
                <a:spcPct val="90000"/>
              </a:lnSpc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9525">
              <a:lnSpc>
                <a:spcPct val="90000"/>
              </a:lnSpc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 scoring tool that lays out the specific expectations for an assignment, providing a detailed description of what constitutes acceptable or unacceptable levels of performance. </a:t>
            </a:r>
          </a:p>
          <a:p>
            <a:pPr marL="273050" indent="9525">
              <a:lnSpc>
                <a:spcPct val="90000"/>
              </a:lnSpc>
              <a:buNone/>
            </a:pPr>
            <a:endParaRPr 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9525">
              <a:lnSpc>
                <a:spcPct val="90000"/>
              </a:lnSpc>
              <a:buNone/>
            </a:pP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(Stevens &amp; Levi, 2005).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086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i="1">
                <a:latin typeface="Arial" pitchFamily="34" charset="0"/>
                <a:cs typeface="Arial" pitchFamily="34" charset="0"/>
              </a:rPr>
              <a:t>Have you ever had a student look at you like this when you are trying to explain an assignment?</a:t>
            </a: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4040187" cy="3581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315200" cy="1295400"/>
          </a:xfrm>
        </p:spPr>
        <p:txBody>
          <a:bodyPr>
            <a:noAutofit/>
          </a:bodyPr>
          <a:lstStyle/>
          <a:p>
            <a:r>
              <a:rPr lang="en-US" sz="3000" i="1">
                <a:latin typeface="Arial" pitchFamily="34" charset="0"/>
                <a:cs typeface="Arial" pitchFamily="34" charset="0"/>
              </a:rPr>
              <a:t>Consider developing a Rubric !</a:t>
            </a:r>
            <a:r>
              <a:rPr lang="en-US" sz="3000">
                <a:latin typeface="Arial" pitchFamily="34" charset="0"/>
                <a:cs typeface="Arial" pitchFamily="34" charset="0"/>
              </a:rPr>
              <a:t/>
            </a:r>
            <a:br>
              <a:rPr lang="en-US" sz="3000">
                <a:latin typeface="Arial" pitchFamily="34" charset="0"/>
                <a:cs typeface="Arial" pitchFamily="34" charset="0"/>
              </a:rPr>
            </a:br>
            <a:r>
              <a:rPr lang="en-US" sz="3000">
                <a:latin typeface="Arial" pitchFamily="34" charset="0"/>
                <a:cs typeface="Arial" pitchFamily="34" charset="0"/>
              </a:rPr>
              <a:t/>
            </a:r>
            <a:br>
              <a:rPr lang="en-US" sz="3000">
                <a:latin typeface="Arial" pitchFamily="34" charset="0"/>
                <a:cs typeface="Arial" pitchFamily="34" charset="0"/>
              </a:rPr>
            </a:br>
            <a:r>
              <a:rPr lang="en-US" sz="3000">
                <a:latin typeface="Arial" pitchFamily="34" charset="0"/>
                <a:cs typeface="Arial" pitchFamily="34" charset="0"/>
              </a:rPr>
              <a:t>Here are some advantages of a Rubric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743200"/>
            <a:ext cx="7315200" cy="31242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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Provides timely and specific feedback</a:t>
            </a:r>
          </a:p>
          <a:p>
            <a:pPr>
              <a:buFont typeface="Wingdings 2" pitchFamily="18" charset="2"/>
              <a:buChar char="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Prepares students to use detailed feedback</a:t>
            </a:r>
          </a:p>
          <a:p>
            <a:pPr>
              <a:buFont typeface="Wingdings 2" pitchFamily="18" charset="2"/>
              <a:buChar char="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Encourages critical thinking</a:t>
            </a:r>
          </a:p>
          <a:p>
            <a:pPr>
              <a:buFont typeface="Wingdings 2" pitchFamily="18" charset="2"/>
              <a:buChar char="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Facilitates communication of expectations</a:t>
            </a:r>
          </a:p>
          <a:p>
            <a:pPr>
              <a:buFont typeface="Wingdings 2" pitchFamily="18" charset="2"/>
              <a:buChar char="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Helps refine teaching methods</a:t>
            </a:r>
          </a:p>
          <a:p>
            <a:pPr>
              <a:buFont typeface="Wingdings 2" pitchFamily="18" charset="2"/>
              <a:buChar char="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Levels the playing field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382000" cy="609600"/>
          </a:xfrm>
        </p:spPr>
        <p:txBody>
          <a:bodyPr>
            <a:no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Rubrics can also help Students to Self-assess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467600" cy="3886200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Char char="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Provide examples of work corresponding to different levels</a:t>
            </a:r>
          </a:p>
          <a:p>
            <a:pPr>
              <a:buFont typeface="Wingdings 2" pitchFamily="18" charset="2"/>
              <a:buChar char="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Provide coaching on components of quality before the whole assignment is undertaken</a:t>
            </a:r>
          </a:p>
          <a:p>
            <a:pPr>
              <a:buFont typeface="Wingdings 2" pitchFamily="18" charset="2"/>
              <a:buChar char="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Have students use the rubric to assess each other’s practice assignments and develop norms of fairness</a:t>
            </a:r>
          </a:p>
          <a:p>
            <a:pPr>
              <a:buFont typeface="Wingdings 2" pitchFamily="18" charset="2"/>
              <a:buChar char="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Have students use the rubric to assess their own work and provide feedback on their self-assessment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39" y="228600"/>
            <a:ext cx="7269480" cy="1143000"/>
          </a:xfrm>
        </p:spPr>
        <p:txBody>
          <a:bodyPr>
            <a:normAutofit fontScale="90000"/>
          </a:bodyPr>
          <a:lstStyle/>
          <a:p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When to use Holistic and Analytic Rubrics</a:t>
            </a:r>
            <a:r>
              <a:rPr lang="en-US" sz="3100"/>
              <a:t> </a:t>
            </a:r>
            <a:r>
              <a:rPr lang="en-US" sz="2800"/>
              <a:t/>
            </a:r>
            <a:br>
              <a:rPr lang="en-US" sz="2800"/>
            </a:br>
            <a:r>
              <a:rPr lang="en-US" sz="1100" i="1"/>
              <a:t>BU.edu 01.06.16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345680" cy="5113338"/>
          </a:xfrm>
        </p:spPr>
      </p:pic>
    </p:spTree>
    <p:extLst>
      <p:ext uri="{BB962C8B-B14F-4D97-AF65-F5344CB8AC3E}">
        <p14:creationId xmlns:p14="http://schemas.microsoft.com/office/powerpoint/2010/main" val="220756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152400"/>
            <a:ext cx="7269480" cy="1447800"/>
          </a:xfrm>
        </p:spPr>
        <p:txBody>
          <a:bodyPr>
            <a:normAutofit fontScale="90000"/>
          </a:bodyPr>
          <a:lstStyle/>
          <a:p>
            <a:r>
              <a:rPr lang="en-US" b="1"/>
              <a:t/>
            </a:r>
            <a:br>
              <a:rPr lang="en-US" b="1"/>
            </a:br>
            <a:r>
              <a:rPr lang="en-US" sz="3100" b="1">
                <a:latin typeface="Arial" panose="020B0604020202020204" pitchFamily="34" charset="0"/>
                <a:cs typeface="Arial" panose="020B0604020202020204" pitchFamily="34" charset="0"/>
              </a:rPr>
              <a:t>Advantages and Disadvantages of Holistic Rubrics</a:t>
            </a:r>
            <a:r>
              <a:rPr lang="en-US" b="1"/>
              <a:t/>
            </a:r>
            <a:br>
              <a:rPr lang="en-US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447800"/>
            <a:ext cx="6446520" cy="5410199"/>
          </a:xfrm>
        </p:spPr>
        <p:txBody>
          <a:bodyPr>
            <a:no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Advantages of Holistic Rubrics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Emphasis on what the learner is able to demonstrate, rather than what s/he cannot do.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Saves time by minimizing the number of decisions raters make.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Can be applied consistently by trained raters increasing reliability.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Disadvantages of Holistic Rubrics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Does not provide specific feedback for improvement.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When student work is at varying levels spanning the criteria points it can be difficult to select the single best description.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Criteria cannot be weighted.</a:t>
            </a:r>
          </a:p>
        </p:txBody>
      </p:sp>
    </p:spTree>
    <p:extLst>
      <p:ext uri="{BB962C8B-B14F-4D97-AF65-F5344CB8AC3E}">
        <p14:creationId xmlns:p14="http://schemas.microsoft.com/office/powerpoint/2010/main" val="15048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06996" cy="1539240"/>
          </a:xfrm>
        </p:spPr>
        <p:txBody>
          <a:bodyPr>
            <a:norm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Advantages and Disadvantages of Analytic Rubrics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Advantages of Analytic Rubrics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Provide useful feedback on areas of strength and weakness.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Criterion can be weighted to reflect the relative importance of each dimension.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Disadvantages of Analytic Rubrics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Takes more time to create and use than a holistic rubric.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Unless each point for each criterion is well-defined raters may not arrive at the same score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8" y="685800"/>
            <a:ext cx="7315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>
                <a:latin typeface="Arial" charset="0"/>
              </a:rPr>
              <a:t>Analytic Rubric – Oral Communication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373174"/>
              </p:ext>
            </p:extLst>
          </p:nvPr>
        </p:nvGraphicFramePr>
        <p:xfrm>
          <a:off x="118533" y="2133601"/>
          <a:ext cx="8000998" cy="4343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Descriptor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Exemplary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Competent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Developing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9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Content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r>
                        <a:rPr lang="en-US" sz="1600" baseline="0">
                          <a:latin typeface="Arial" pitchFamily="34" charset="0"/>
                          <a:cs typeface="Arial" pitchFamily="34" charset="0"/>
                        </a:rPr>
                        <a:t> understanding of topic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Good Understanding of parts</a:t>
                      </a:r>
                      <a:r>
                        <a:rPr lang="en-US" sz="1600" baseline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of topic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Does not seem to understand</a:t>
                      </a:r>
                      <a:r>
                        <a:rPr lang="en-US" sz="1600" baseline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topic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6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Stays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 on topic</a:t>
                      </a:r>
                      <a:endParaRPr lang="en-US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Stays on topic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100-95% if the</a:t>
                      </a:r>
                      <a:r>
                        <a:rPr lang="en-US" sz="1600" baseline="0">
                          <a:latin typeface="Arial" pitchFamily="34" charset="0"/>
                          <a:cs typeface="Arial" pitchFamily="34" charset="0"/>
                        </a:rPr>
                        <a:t> time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Stays on topic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94-75-% if the</a:t>
                      </a:r>
                      <a:r>
                        <a:rPr lang="en-US" sz="1600" baseline="0">
                          <a:latin typeface="Arial" pitchFamily="34" charset="0"/>
                          <a:cs typeface="Arial" pitchFamily="34" charset="0"/>
                        </a:rPr>
                        <a:t> time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It was hard</a:t>
                      </a:r>
                      <a:r>
                        <a:rPr lang="en-US" sz="1600" baseline="0">
                          <a:latin typeface="Arial" pitchFamily="34" charset="0"/>
                          <a:cs typeface="Arial" pitchFamily="34" charset="0"/>
                        </a:rPr>
                        <a:t> to tell what the 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topic was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87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Preparedness</a:t>
                      </a:r>
                      <a:endParaRPr lang="en-US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Completely prepared and has obviously rehearsed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Somewhat prepared, but it is clear that rehearsal was lacking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Does not seem at all prepared to present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7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Eye contact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Establishes eye contact with everyone in the room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Sometimes establishes eye contact</a:t>
                      </a: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Does not look at  people during the presentation</a:t>
                      </a: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4 - &amp;quot;Do you need a rubric?&amp;quot;&quot;/&gt;&lt;property id=&quot;20307&quot; value=&quot;297&quot;/&gt;&lt;/object&gt;&lt;object type=&quot;3&quot; unique_id=&quot;10011&quot;&gt;&lt;property id=&quot;20148&quot; value=&quot;5&quot;/&gt;&lt;property id=&quot;20300&quot; value=&quot;Slide 8 - &amp;quot;Parts of a Rubric&amp;quot;&quot;/&gt;&lt;property id=&quot;20307&quot; value=&quot;293&quot;/&gt;&lt;/object&gt;&lt;object type=&quot;3&quot; unique_id=&quot;10012&quot;&gt;&lt;property id=&quot;20148&quot; value=&quot;5&quot;/&gt;&lt;property id=&quot;20300&quot; value=&quot;Slide 12 - &amp;quot;Analytic Rubric&amp;quot;&quot;/&gt;&lt;property id=&quot;20307&quot; value=&quot;281&quot;/&gt;&lt;/object&gt;&lt;object type=&quot;3&quot; unique_id=&quot;10014&quot;&gt;&lt;property id=&quot;20148&quot; value=&quot;5&quot;/&gt;&lt;property id=&quot;20300&quot; value=&quot;Slide 9 - &amp;quot;Analytic vs. Holistic Rubrics&amp;quot;&quot;/&gt;&lt;property id=&quot;20307&quot; value=&quot;266&quot;/&gt;&lt;/object&gt;&lt;object type=&quot;3&quot; unique_id=&quot;10015&quot;&gt;&lt;property id=&quot;20148&quot; value=&quot;5&quot;/&gt;&lt;property id=&quot;20300&quot; value=&quot;Slide 10 - &amp;quot;Holistic Rubric&amp;quot;&quot;/&gt;&lt;property id=&quot;20307&quot; value=&quot;283&quot;/&gt;&lt;/object&gt;&lt;object type=&quot;3&quot; unique_id=&quot;10024&quot;&gt;&lt;property id=&quot;20148&quot; value=&quot;5&quot;/&gt;&lt;property id=&quot;20300&quot; value=&quot;Slide 18 - &amp;quot;Step 1: Reflection&amp;quot;&quot;/&gt;&lt;property id=&quot;20307&quot; value=&quot;295&quot;/&gt;&lt;/object&gt;&lt;object type=&quot;3&quot; unique_id=&quot;10025&quot;&gt;&lt;property id=&quot;20148&quot; value=&quot;5&quot;/&gt;&lt;property id=&quot;20300&quot; value=&quot;Slide 19 - &amp;quot;Step 2: Listing of Objectives&amp;quot;&quot;/&gt;&lt;property id=&quot;20307&quot; value=&quot;296&quot;/&gt;&lt;/object&gt;&lt;object type=&quot;3&quot; unique_id=&quot;10028&quot;&gt;&lt;property id=&quot;20148&quot; value=&quot;5&quot;/&gt;&lt;property id=&quot;20300&quot; value=&quot;Slide 28 - &amp;quot;Advantages of a Clear Rubric&amp;quot;&quot;/&gt;&lt;property id=&quot;20307&quot; value=&quot;274&quot;/&gt;&lt;/object&gt;&lt;object type=&quot;3&quot; unique_id=&quot;10029&quot;&gt;&lt;property id=&quot;20148&quot; value=&quot;5&quot;/&gt;&lt;property id=&quot;20300&quot; value=&quot;Slide 29 - &amp;quot;Rubrics Help Students to Self-assess&amp;quot;&quot;/&gt;&lt;property id=&quot;20307&quot; value=&quot;276&quot;/&gt;&lt;/object&gt;&lt;object type=&quot;3&quot; unique_id=&quot;11244&quot;&gt;&lt;property id=&quot;20148&quot; value=&quot;5&quot;/&gt;&lt;property id=&quot;20300&quot; value=&quot;Slide 20 - &amp;quot;Step 3: Grouping and Labeling&amp;quot;&quot;/&gt;&lt;property id=&quot;20307&quot; value=&quot;302&quot;/&gt;&lt;/object&gt;&lt;object type=&quot;3&quot; unique_id=&quot;12059&quot;&gt;&lt;property id=&quot;20148&quot; value=&quot;5&quot;/&gt;&lt;property id=&quot;20300&quot; value=&quot;Slide 17 - &amp;quot;Step 1: Reflection&amp;quot;&quot;/&gt;&lt;property id=&quot;20307&quot; value=&quot;303&quot;/&gt;&lt;/object&gt;&lt;object type=&quot;3&quot; unique_id=&quot;12964&quot;&gt;&lt;property id=&quot;20148&quot; value=&quot;5&quot;/&gt;&lt;property id=&quot;20300&quot; value=&quot;Slide 21 - &amp;quot;Step 4: Application of Scales&amp;quot;&quot;/&gt;&lt;property id=&quot;20307&quot; value=&quot;305&quot;/&gt;&lt;/object&gt;&lt;object type=&quot;3&quot; unique_id=&quot;15962&quot;&gt;&lt;property id=&quot;20148&quot; value=&quot;5&quot;/&gt;&lt;property id=&quot;20300&quot; value=&quot;Slide 11 - &amp;quot;Holistic Rubric&amp;quot;&quot;/&gt;&lt;property id=&quot;20307&quot; value=&quot;337&quot;/&gt;&lt;/object&gt;&lt;object type=&quot;3&quot; unique_id=&quot;15965&quot;&gt;&lt;property id=&quot;20148&quot; value=&quot;5&quot;/&gt;&lt;property id=&quot;20300&quot; value=&quot;Slide 22 - &amp;quot;Scoring Scale Example&amp;quot;&quot;/&gt;&lt;property id=&quot;20307&quot; value=&quot;323&quot;/&gt;&lt;/object&gt;&lt;object type=&quot;3&quot; unique_id=&quot;15971&quot;&gt;&lt;property id=&quot;20148&quot; value=&quot;5&quot;/&gt;&lt;property id=&quot;20300&quot; value=&quot;Slide 35 - &amp;quot;Why use rubrics?&amp;quot;&quot;/&gt;&lt;property id=&quot;20307&quot; value=&quot;329&quot;/&gt;&lt;/object&gt;&lt;object type=&quot;3&quot; unique_id=&quot;16002&quot;&gt;&lt;property id=&quot;20148&quot; value=&quot;5&quot;/&gt;&lt;property id=&quot;20300&quot; value=&quot;Slide 34 - &amp;quot;Summary&amp;quot;&quot;/&gt;&lt;property id=&quot;20307&quot; value=&quot;374&quot;/&gt;&lt;/object&gt;&lt;object type=&quot;3&quot; unique_id=&quot;16086&quot;&gt;&lt;property id=&quot;20148&quot; value=&quot;5&quot;/&gt;&lt;property id=&quot;20300&quot; value=&quot;Slide 15 - &amp;quot;What is worth grading on?&amp;quot;&quot;/&gt;&lt;property id=&quot;20307&quot; value=&quot;380&quot;/&gt;&lt;/object&gt;&lt;object type=&quot;3&quot; unique_id=&quot;16087&quot;&gt;&lt;property id=&quot;20148&quot; value=&quot;5&quot;/&gt;&lt;property id=&quot;20300&quot; value=&quot;Slide 30 - &amp;quot;Other Considerations&amp;amp;#x09;&amp;quot;&quot;/&gt;&lt;property id=&quot;20307&quot; value=&quot;378&quot;/&gt;&lt;/object&gt;&lt;object type=&quot;3&quot; unique_id=&quot;16088&quot;&gt;&lt;property id=&quot;20148&quot; value=&quot;5&quot;/&gt;&lt;property id=&quot;20300&quot; value=&quot;Slide 23 - &amp;quot;Let’s Create a Rubric&amp;quot;&quot;/&gt;&lt;property id=&quot;20307&quot; value=&quot;377&quot;/&gt;&lt;/object&gt;&lt;object type=&quot;3&quot; unique_id=&quot;16089&quot;&gt;&lt;property id=&quot;20148&quot; value=&quot;5&quot;/&gt;&lt;property id=&quot;20300&quot; value=&quot;Slide 31 - &amp;quot;eTools for Rubric Construction&amp;quot;&quot;/&gt;&lt;property id=&quot;20307&quot; value=&quot;376&quot;/&gt;&lt;/object&gt;&lt;object type=&quot;3&quot; unique_id=&quot;16090&quot;&gt;&lt;property id=&quot;20148&quot; value=&quot;5&quot;/&gt;&lt;property id=&quot;20300&quot; value=&quot;Slide 37 - &amp;quot;References and Resources&amp;quot;&quot;/&gt;&lt;property id=&quot;20307&quot; value=&quot;375&quot;/&gt;&lt;/object&gt;&lt;object type=&quot;3&quot; unique_id=&quot;16586&quot;&gt;&lt;property id=&quot;20148&quot; value=&quot;5&quot;/&gt;&lt;property id=&quot;20300&quot; value=&quot;Slide 2 - &amp;quot;Have you ever had a student look at you like this?&amp;quot;&quot;/&gt;&lt;property id=&quot;20307&quot; value=&quot;382&quot;/&gt;&lt;/object&gt;&lt;object type=&quot;3&quot; unique_id=&quot;16587&quot;&gt;&lt;property id=&quot;20148&quot; value=&quot;5&quot;/&gt;&lt;property id=&quot;20300&quot; value=&quot;Slide 3 - &amp;quot;Have you ever felt like this?&amp;quot;&quot;/&gt;&lt;property id=&quot;20307&quot; value=&quot;383&quot;/&gt;&lt;/object&gt;&lt;object type=&quot;3&quot; unique_id=&quot;16588&quot;&gt;&lt;property id=&quot;20148&quot; value=&quot;5&quot;/&gt;&lt;property id=&quot;20300&quot; value=&quot;Slide 13 - &amp;quot;Analytic Rubric&amp;quot;&quot;/&gt;&lt;property id=&quot;20307&quot; value=&quot;384&quot;/&gt;&lt;/object&gt;&lt;object type=&quot;3&quot; unique_id=&quot;16589&quot;&gt;&lt;property id=&quot;20148&quot; value=&quot;5&quot;/&gt;&lt;property id=&quot;20300&quot; value=&quot;Slide 16 - &amp;quot;Constructing a Rubric&amp;quot;&quot;/&gt;&lt;property id=&quot;20307&quot; value=&quot;385&quot;/&gt;&lt;/object&gt;&lt;object type=&quot;3&quot; unique_id=&quot;16759&quot;&gt;&lt;property id=&quot;20148&quot; value=&quot;5&quot;/&gt;&lt;property id=&quot;20300&quot; value=&quot;Slide 14 - &amp;quot;Constructing a Rubric&amp;quot;&quot;/&gt;&lt;property id=&quot;20307&quot; value=&quot;387&quot;/&gt;&lt;/object&gt;&lt;object type=&quot;3&quot; unique_id=&quot;16965&quot;&gt;&lt;property id=&quot;20148&quot; value=&quot;5&quot;/&gt;&lt;property id=&quot;20300&quot; value=&quot;Slide 7 - &amp;quot;Definition of a Rubric&amp;quot;&quot;/&gt;&lt;property id=&quot;20307&quot; value=&quot;389&quot;/&gt;&lt;/object&gt;&lt;object type=&quot;3&quot; unique_id=&quot;16998&quot;&gt;&lt;property id=&quot;20148&quot; value=&quot;5&quot;/&gt;&lt;property id=&quot;20300&quot; value=&quot;Slide 24 - &amp;quot;Step 1: Reflection&amp;quot;&quot;/&gt;&lt;property id=&quot;20307&quot; value=&quot;390&quot;/&gt;&lt;/object&gt;&lt;object type=&quot;3&quot; unique_id=&quot;16999&quot;&gt;&lt;property id=&quot;20148&quot; value=&quot;5&quot;/&gt;&lt;property id=&quot;20300&quot; value=&quot;Slide 25 - &amp;quot;Step 2: Listing of Objectives&amp;quot;&quot;/&gt;&lt;property id=&quot;20307&quot; value=&quot;391&quot;/&gt;&lt;/object&gt;&lt;object type=&quot;3&quot; unique_id=&quot;17000&quot;&gt;&lt;property id=&quot;20148&quot; value=&quot;5&quot;/&gt;&lt;property id=&quot;20300&quot; value=&quot;Slide 26 - &amp;quot;Step 3: Grouping and Labeling&amp;quot;&quot;/&gt;&lt;property id=&quot;20307&quot; value=&quot;392&quot;/&gt;&lt;/object&gt;&lt;object type=&quot;3&quot; unique_id=&quot;17001&quot;&gt;&lt;property id=&quot;20148&quot; value=&quot;5&quot;/&gt;&lt;property id=&quot;20300&quot; value=&quot;Slide 27 - &amp;quot;Step 4: Application of Scales&amp;quot;&quot;/&gt;&lt;property id=&quot;20307&quot; value=&quot;393&quot;/&gt;&lt;/object&gt;&lt;object type=&quot;3&quot; unique_id=&quot;17002&quot;&gt;&lt;property id=&quot;20148&quot; value=&quot;5&quot;/&gt;&lt;property id=&quot;20300&quot; value=&quot;Slide 32 - &amp;quot;AAC&amp;amp; U’s VALUE Project&amp;quot;&quot;/&gt;&lt;property id=&quot;20307&quot; value=&quot;394&quot;/&gt;&lt;/object&gt;&lt;object type=&quot;3&quot; unique_id=&quot;17003&quot;&gt;&lt;property id=&quot;20148&quot; value=&quot;5&quot;/&gt;&lt;property id=&quot;20300&quot; value=&quot;Slide 33 - &amp;quot;VALUE Rubrics&amp;quot;&quot;/&gt;&lt;property id=&quot;20307&quot; value=&quot;395&quot;/&gt;&lt;/object&gt;&lt;object type=&quot;3&quot; unique_id=&quot;17004&quot;&gt;&lt;property id=&quot;20148&quot; value=&quot;5&quot;/&gt;&lt;property id=&quot;20300&quot; value=&quot;Slide 38 - &amp;quot;References and Resources&amp;quot;&quot;/&gt;&lt;property id=&quot;20307&quot; value=&quot;396&quot;/&gt;&lt;/object&gt;&lt;object type=&quot;3&quot; unique_id=&quot;17279&quot;&gt;&lt;property id=&quot;20148&quot; value=&quot;5&quot;/&gt;&lt;property id=&quot;20300&quot; value=&quot;Slide 39&quot;/&gt;&lt;property id=&quot;20307&quot; value=&quot;398&quot;/&gt;&lt;/object&gt;&lt;object type=&quot;3&quot; unique_id=&quot;17280&quot;&gt;&lt;property id=&quot;20148&quot; value=&quot;5&quot;/&gt;&lt;property id=&quot;20300&quot; value=&quot;Slide 40&quot;/&gt;&lt;property id=&quot;20307&quot; value=&quot;399&quot;/&gt;&lt;/object&gt;&lt;object type=&quot;3&quot; unique_id=&quot;18740&quot;&gt;&lt;property id=&quot;20148&quot; value=&quot;5&quot;/&gt;&lt;property id=&quot;20300&quot; value=&quot;Slide 41&quot;/&gt;&lt;property id=&quot;20307&quot; value=&quot;401&quot;/&gt;&lt;/object&gt;&lt;object type=&quot;3&quot; unique_id=&quot;18956&quot;&gt;&lt;property id=&quot;20148&quot; value=&quot;5&quot;/&gt;&lt;property id=&quot;20300&quot; value=&quot;Slide 1 - &amp;quot;Best Practices In College Teaching: Designing Effective Rubrics &amp;quot;&quot;/&gt;&lt;property id=&quot;20307&quot; value=&quot;402&quot;/&gt;&lt;/object&gt;&lt;object type=&quot;3&quot; unique_id=&quot;18957&quot;&gt;&lt;property id=&quot;20148&quot; value=&quot;5&quot;/&gt;&lt;property id=&quot;20300&quot; value=&quot;Slide 36&quot;/&gt;&lt;property id=&quot;20307&quot; value=&quot;403&quot;/&gt;&lt;/object&gt;&lt;object type=&quot;3&quot; unique_id=&quot;19046&quot;&gt;&lt;property id=&quot;20148&quot; value=&quot;5&quot;/&gt;&lt;property id=&quot;20300&quot; value=&quot;Slide 5 - &amp;quot;Webinar Objectives&amp;quot;&quot;/&gt;&lt;property id=&quot;20307&quot; value=&quot;404&quot;/&gt;&lt;/object&gt;&lt;object type=&quot;3&quot; unique_id=&quot;19047&quot;&gt;&lt;property id=&quot;20148&quot; value=&quot;5&quot;/&gt;&lt;property id=&quot;20300&quot; value=&quot;Slide 6 - &amp;quot;Where are you now?&amp;quot;&quot;/&gt;&lt;property id=&quot;20307&quot; value=&quot;4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View">
  <a:themeElements>
    <a:clrScheme name="Custom 2">
      <a:dk1>
        <a:srgbClr val="000000"/>
      </a:dk1>
      <a:lt1>
        <a:srgbClr val="FFFFFF"/>
      </a:lt1>
      <a:dk2>
        <a:srgbClr val="FFC000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7D42993F8D2439CD521E2A6482E02" ma:contentTypeVersion="1" ma:contentTypeDescription="Create a new document." ma:contentTypeScope="" ma:versionID="328a9a4a5685c45c7a3e58257c8d83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97609-DE9B-49DE-B400-3D246398DA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B60EF-BB85-43C7-9160-4E3F9A4AD8B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EEAE53-CAA7-4394-B43B-DAC138469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On-screen Show (4:3)</PresentationFormat>
  <Paragraphs>125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Wingdings</vt:lpstr>
      <vt:lpstr>Wingdings 2</vt:lpstr>
      <vt:lpstr>View</vt:lpstr>
      <vt:lpstr>   Rubrics </vt:lpstr>
      <vt:lpstr>Definition of a Rubric</vt:lpstr>
      <vt:lpstr>Have you ever had a student look at you like this when you are trying to explain an assignment?</vt:lpstr>
      <vt:lpstr>Consider developing a Rubric !  Here are some advantages of a Rubric</vt:lpstr>
      <vt:lpstr>Rubrics can also help Students to Self-assess</vt:lpstr>
      <vt:lpstr>When to use Holistic and Analytic Rubrics  BU.edu 01.06.16 </vt:lpstr>
      <vt:lpstr> Advantages and Disadvantages of Holistic Rubrics </vt:lpstr>
      <vt:lpstr>Advantages and Disadvantages of Analytic Rubrics </vt:lpstr>
      <vt:lpstr>Analytic Rubric – Oral Communication</vt:lpstr>
      <vt:lpstr>Application of Scales</vt:lpstr>
      <vt:lpstr>Remember - questions to consider</vt:lpstr>
      <vt:lpstr>Rubrics in Bb</vt:lpstr>
      <vt:lpstr>Bb Rubric Template 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Rubrics </dc:title>
  <cp:lastModifiedBy>Nathan Riedel</cp:lastModifiedBy>
  <cp:revision>3</cp:revision>
  <dcterms:modified xsi:type="dcterms:W3CDTF">2018-03-02T20:16:14Z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0x01010048F7D42993F8D2439CD521E2A6482E02</vt:lpwstr>
  </property>
  <property fmtid="{D5CDD505-2E9C-101B-9397-08002B2CF9AE}" pid="3" name="Order">
    <vt:r8>800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