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518" r:id="rId2"/>
    <p:sldId id="492" r:id="rId3"/>
    <p:sldId id="300" r:id="rId4"/>
    <p:sldId id="283" r:id="rId5"/>
    <p:sldId id="286" r:id="rId6"/>
    <p:sldId id="282" r:id="rId7"/>
    <p:sldId id="288" r:id="rId8"/>
    <p:sldId id="340" r:id="rId9"/>
    <p:sldId id="365" r:id="rId10"/>
    <p:sldId id="511" r:id="rId11"/>
    <p:sldId id="512" r:id="rId12"/>
    <p:sldId id="312" r:id="rId13"/>
    <p:sldId id="513" r:id="rId14"/>
    <p:sldId id="311" r:id="rId15"/>
    <p:sldId id="491" r:id="rId16"/>
    <p:sldId id="328" r:id="rId17"/>
    <p:sldId id="332" r:id="rId18"/>
    <p:sldId id="368" r:id="rId19"/>
    <p:sldId id="514" r:id="rId20"/>
    <p:sldId id="498" r:id="rId21"/>
    <p:sldId id="313" r:id="rId22"/>
    <p:sldId id="515" r:id="rId23"/>
    <p:sldId id="316" r:id="rId24"/>
    <p:sldId id="317" r:id="rId25"/>
    <p:sldId id="318" r:id="rId26"/>
    <p:sldId id="319" r:id="rId27"/>
    <p:sldId id="502" r:id="rId28"/>
    <p:sldId id="516" r:id="rId29"/>
    <p:sldId id="517" r:id="rId30"/>
    <p:sldId id="369" r:id="rId31"/>
    <p:sldId id="520" r:id="rId32"/>
    <p:sldId id="519" r:id="rId33"/>
    <p:sldId id="521" r:id="rId34"/>
    <p:sldId id="522" r:id="rId35"/>
    <p:sldId id="523" r:id="rId36"/>
    <p:sldId id="526" r:id="rId37"/>
    <p:sldId id="527" r:id="rId38"/>
    <p:sldId id="524" r:id="rId39"/>
    <p:sldId id="525" r:id="rId40"/>
    <p:sldId id="528" r:id="rId41"/>
    <p:sldId id="52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F1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92"/>
    <p:restoredTop sz="71549"/>
  </p:normalViewPr>
  <p:slideViewPr>
    <p:cSldViewPr snapToGrid="0" snapToObjects="1" showGuides="1">
      <p:cViewPr varScale="1">
        <p:scale>
          <a:sx n="82" d="100"/>
          <a:sy n="82" d="100"/>
        </p:scale>
        <p:origin x="2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eancallaghan/Desktop/PhD/R_coding/data_files/INPUT/PREVALENCE/AgeDataShiftedWithMean5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eancallaghan/Desktop/PhD/R_coding/data_files/INPUT/PREVALENCE/AgeDataShiftedWithMean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eancallaghan/Desktop/PhD/R_coding/data_files/INPUT/PREVALENCE/AgeDataShiftedWithMean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eancallaghan/Desktop/PhD/R_coding/data_files/INPUT/PREVALENCE/AgeDataShiftedWithMean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eancallaghan/Desktop/PhD/R_coding/data_files/OUTPUT/2019/Scenario/STATE/MidRangeScenario_Living_With_Pop_by_State_3.2.csv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eancallaghan/Desktop/PhD/R_coding/data_files/OUTPUT/2019/Scenario/STATE/MidRangeScenario_Living_With_by_Age_by_State_3.2.csv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seancallaghan/Desktop/PhD/R_coding/data_files/OUTPUT/2019/Scenario/STATE/MidRangeScenario_Impacted_Pop_by_State_3.2.csv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518518518518517E-2"/>
          <c:y val="1.1861114570170478E-2"/>
          <c:w val="0.95425351778944301"/>
          <c:h val="0.83509966514037093"/>
        </c:manualLayout>
      </c:layout>
      <c:lineChart>
        <c:grouping val="standard"/>
        <c:varyColors val="0"/>
        <c:ser>
          <c:idx val="0"/>
          <c:order val="0"/>
          <c:tx>
            <c:strRef>
              <c:f>Sheet1!$A$46</c:f>
              <c:strCache>
                <c:ptCount val="1"/>
                <c:pt idx="0">
                  <c:v>DHS2000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Sheet1!$B$45:$R$45</c:f>
              <c:strCache>
                <c:ptCount val="17"/>
                <c:pt idx="0">
                  <c:v>00-04 yr</c:v>
                </c:pt>
                <c:pt idx="1">
                  <c:v>05-09 yr</c:v>
                </c:pt>
                <c:pt idx="2">
                  <c:v>10-14 yr</c:v>
                </c:pt>
                <c:pt idx="3">
                  <c:v>15-19 yr</c:v>
                </c:pt>
                <c:pt idx="4">
                  <c:v>20-24 yr</c:v>
                </c:pt>
                <c:pt idx="5">
                  <c:v>25-29 yr</c:v>
                </c:pt>
                <c:pt idx="6">
                  <c:v>30-34 yr</c:v>
                </c:pt>
                <c:pt idx="7">
                  <c:v>35-39 yr</c:v>
                </c:pt>
                <c:pt idx="8">
                  <c:v>40-44 yr</c:v>
                </c:pt>
                <c:pt idx="9">
                  <c:v>45-49 yr</c:v>
                </c:pt>
                <c:pt idx="10">
                  <c:v>50-54 yr</c:v>
                </c:pt>
                <c:pt idx="11">
                  <c:v>55-59 yr</c:v>
                </c:pt>
                <c:pt idx="12">
                  <c:v>60-64 yr</c:v>
                </c:pt>
                <c:pt idx="13">
                  <c:v>65-69 yr</c:v>
                </c:pt>
                <c:pt idx="14">
                  <c:v>70-74 yr</c:v>
                </c:pt>
                <c:pt idx="15">
                  <c:v>75-79 yr</c:v>
                </c:pt>
                <c:pt idx="16">
                  <c:v>80+ yr</c:v>
                </c:pt>
              </c:strCache>
            </c:strRef>
          </c:cat>
          <c:val>
            <c:numRef>
              <c:f>Sheet1!$B$46:$R$46</c:f>
              <c:numCache>
                <c:formatCode>General</c:formatCode>
                <c:ptCount val="17"/>
                <c:pt idx="7">
                  <c:v>70.7</c:v>
                </c:pt>
                <c:pt idx="8">
                  <c:v>78.3</c:v>
                </c:pt>
                <c:pt idx="9">
                  <c:v>81.400000000000006</c:v>
                </c:pt>
                <c:pt idx="10">
                  <c:v>86.1</c:v>
                </c:pt>
                <c:pt idx="11">
                  <c:v>83.6</c:v>
                </c:pt>
                <c:pt idx="12">
                  <c:v>85.8</c:v>
                </c:pt>
                <c:pt idx="13">
                  <c:v>86.8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87-9D46-B170-C3677F58D584}"/>
            </c:ext>
          </c:extLst>
        </c:ser>
        <c:ser>
          <c:idx val="1"/>
          <c:order val="1"/>
          <c:tx>
            <c:strRef>
              <c:f>Sheet1!$A$47</c:f>
              <c:strCache>
                <c:ptCount val="1"/>
                <c:pt idx="0">
                  <c:v>DHS2005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Sheet1!$B$45:$R$45</c:f>
              <c:strCache>
                <c:ptCount val="17"/>
                <c:pt idx="0">
                  <c:v>00-04 yr</c:v>
                </c:pt>
                <c:pt idx="1">
                  <c:v>05-09 yr</c:v>
                </c:pt>
                <c:pt idx="2">
                  <c:v>10-14 yr</c:v>
                </c:pt>
                <c:pt idx="3">
                  <c:v>15-19 yr</c:v>
                </c:pt>
                <c:pt idx="4">
                  <c:v>20-24 yr</c:v>
                </c:pt>
                <c:pt idx="5">
                  <c:v>25-29 yr</c:v>
                </c:pt>
                <c:pt idx="6">
                  <c:v>30-34 yr</c:v>
                </c:pt>
                <c:pt idx="7">
                  <c:v>35-39 yr</c:v>
                </c:pt>
                <c:pt idx="8">
                  <c:v>40-44 yr</c:v>
                </c:pt>
                <c:pt idx="9">
                  <c:v>45-49 yr</c:v>
                </c:pt>
                <c:pt idx="10">
                  <c:v>50-54 yr</c:v>
                </c:pt>
                <c:pt idx="11">
                  <c:v>55-59 yr</c:v>
                </c:pt>
                <c:pt idx="12">
                  <c:v>60-64 yr</c:v>
                </c:pt>
                <c:pt idx="13">
                  <c:v>65-69 yr</c:v>
                </c:pt>
                <c:pt idx="14">
                  <c:v>70-74 yr</c:v>
                </c:pt>
                <c:pt idx="15">
                  <c:v>75-79 yr</c:v>
                </c:pt>
                <c:pt idx="16">
                  <c:v>80+ yr</c:v>
                </c:pt>
              </c:strCache>
            </c:strRef>
          </c:cat>
          <c:val>
            <c:numRef>
              <c:f>Sheet1!$B$47:$R$47</c:f>
              <c:numCache>
                <c:formatCode>General</c:formatCode>
                <c:ptCount val="17"/>
                <c:pt idx="6">
                  <c:v>62.1</c:v>
                </c:pt>
                <c:pt idx="7">
                  <c:v>73</c:v>
                </c:pt>
                <c:pt idx="8">
                  <c:v>77.599999999999994</c:v>
                </c:pt>
                <c:pt idx="9">
                  <c:v>78</c:v>
                </c:pt>
                <c:pt idx="10">
                  <c:v>81.2</c:v>
                </c:pt>
                <c:pt idx="11">
                  <c:v>81.599999999999994</c:v>
                </c:pt>
                <c:pt idx="12">
                  <c:v>80.8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87-9D46-B170-C3677F58D584}"/>
            </c:ext>
          </c:extLst>
        </c:ser>
        <c:ser>
          <c:idx val="2"/>
          <c:order val="2"/>
          <c:tx>
            <c:strRef>
              <c:f>Sheet1!$A$48</c:f>
              <c:strCache>
                <c:ptCount val="1"/>
                <c:pt idx="0">
                  <c:v>DHS2016*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Sheet1!$B$45:$R$45</c:f>
              <c:strCache>
                <c:ptCount val="17"/>
                <c:pt idx="0">
                  <c:v>00-04 yr</c:v>
                </c:pt>
                <c:pt idx="1">
                  <c:v>05-09 yr</c:v>
                </c:pt>
                <c:pt idx="2">
                  <c:v>10-14 yr</c:v>
                </c:pt>
                <c:pt idx="3">
                  <c:v>15-19 yr</c:v>
                </c:pt>
                <c:pt idx="4">
                  <c:v>20-24 yr</c:v>
                </c:pt>
                <c:pt idx="5">
                  <c:v>25-29 yr</c:v>
                </c:pt>
                <c:pt idx="6">
                  <c:v>30-34 yr</c:v>
                </c:pt>
                <c:pt idx="7">
                  <c:v>35-39 yr</c:v>
                </c:pt>
                <c:pt idx="8">
                  <c:v>40-44 yr</c:v>
                </c:pt>
                <c:pt idx="9">
                  <c:v>45-49 yr</c:v>
                </c:pt>
                <c:pt idx="10">
                  <c:v>50-54 yr</c:v>
                </c:pt>
                <c:pt idx="11">
                  <c:v>55-59 yr</c:v>
                </c:pt>
                <c:pt idx="12">
                  <c:v>60-64 yr</c:v>
                </c:pt>
                <c:pt idx="13">
                  <c:v>65-69 yr</c:v>
                </c:pt>
                <c:pt idx="14">
                  <c:v>70-74 yr</c:v>
                </c:pt>
                <c:pt idx="15">
                  <c:v>75-79 yr</c:v>
                </c:pt>
                <c:pt idx="16">
                  <c:v>80+ yr</c:v>
                </c:pt>
              </c:strCache>
            </c:strRef>
          </c:cat>
          <c:val>
            <c:numRef>
              <c:f>Sheet1!$B$48:$R$48</c:f>
              <c:numCache>
                <c:formatCode>General</c:formatCode>
                <c:ptCount val="17"/>
                <c:pt idx="4">
                  <c:v>49.4</c:v>
                </c:pt>
                <c:pt idx="5">
                  <c:v>60.4</c:v>
                </c:pt>
                <c:pt idx="6">
                  <c:v>69.459999999999994</c:v>
                </c:pt>
                <c:pt idx="7">
                  <c:v>76.44</c:v>
                </c:pt>
                <c:pt idx="8">
                  <c:v>74.2</c:v>
                </c:pt>
                <c:pt idx="9">
                  <c:v>73.819999999999993</c:v>
                </c:pt>
                <c:pt idx="10">
                  <c:v>78.7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587-9D46-B170-C3677F58D5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879440"/>
        <c:axId val="117257312"/>
      </c:lineChart>
      <c:catAx>
        <c:axId val="11687944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257312"/>
        <c:crosses val="autoZero"/>
        <c:auto val="1"/>
        <c:lblAlgn val="ctr"/>
        <c:lblOffset val="100"/>
        <c:noMultiLvlLbl val="0"/>
      </c:catAx>
      <c:valAx>
        <c:axId val="117257312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87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518518518518517E-2"/>
          <c:y val="1.1861114570170478E-2"/>
          <c:w val="0.95425351778944301"/>
          <c:h val="0.83509966514037093"/>
        </c:manualLayout>
      </c:layout>
      <c:lineChart>
        <c:grouping val="standard"/>
        <c:varyColors val="0"/>
        <c:ser>
          <c:idx val="0"/>
          <c:order val="0"/>
          <c:tx>
            <c:strRef>
              <c:f>Sheet1!$A$46</c:f>
              <c:strCache>
                <c:ptCount val="1"/>
                <c:pt idx="0">
                  <c:v>DHS2000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Sheet1!$B$45:$R$45</c:f>
              <c:strCache>
                <c:ptCount val="17"/>
                <c:pt idx="0">
                  <c:v>00-04 yr</c:v>
                </c:pt>
                <c:pt idx="1">
                  <c:v>05-09 yr</c:v>
                </c:pt>
                <c:pt idx="2">
                  <c:v>10-14 yr</c:v>
                </c:pt>
                <c:pt idx="3">
                  <c:v>15-19 yr</c:v>
                </c:pt>
                <c:pt idx="4">
                  <c:v>20-24 yr</c:v>
                </c:pt>
                <c:pt idx="5">
                  <c:v>25-29 yr</c:v>
                </c:pt>
                <c:pt idx="6">
                  <c:v>30-34 yr</c:v>
                </c:pt>
                <c:pt idx="7">
                  <c:v>35-39 yr</c:v>
                </c:pt>
                <c:pt idx="8">
                  <c:v>40-44 yr</c:v>
                </c:pt>
                <c:pt idx="9">
                  <c:v>45-49 yr</c:v>
                </c:pt>
                <c:pt idx="10">
                  <c:v>50-54 yr</c:v>
                </c:pt>
                <c:pt idx="11">
                  <c:v>55-59 yr</c:v>
                </c:pt>
                <c:pt idx="12">
                  <c:v>60-64 yr</c:v>
                </c:pt>
                <c:pt idx="13">
                  <c:v>65-69 yr</c:v>
                </c:pt>
                <c:pt idx="14">
                  <c:v>70-74 yr</c:v>
                </c:pt>
                <c:pt idx="15">
                  <c:v>75-79 yr</c:v>
                </c:pt>
                <c:pt idx="16">
                  <c:v>80+ yr</c:v>
                </c:pt>
              </c:strCache>
            </c:strRef>
          </c:cat>
          <c:val>
            <c:numRef>
              <c:f>Sheet1!$B$46:$R$46</c:f>
              <c:numCache>
                <c:formatCode>General</c:formatCode>
                <c:ptCount val="17"/>
                <c:pt idx="7">
                  <c:v>70.7</c:v>
                </c:pt>
                <c:pt idx="8">
                  <c:v>78.3</c:v>
                </c:pt>
                <c:pt idx="9">
                  <c:v>81.400000000000006</c:v>
                </c:pt>
                <c:pt idx="10">
                  <c:v>86.1</c:v>
                </c:pt>
                <c:pt idx="11">
                  <c:v>83.6</c:v>
                </c:pt>
                <c:pt idx="12">
                  <c:v>85.8</c:v>
                </c:pt>
                <c:pt idx="13">
                  <c:v>86.8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87-9D46-B170-C3677F58D584}"/>
            </c:ext>
          </c:extLst>
        </c:ser>
        <c:ser>
          <c:idx val="1"/>
          <c:order val="1"/>
          <c:tx>
            <c:strRef>
              <c:f>Sheet1!$A$47</c:f>
              <c:strCache>
                <c:ptCount val="1"/>
                <c:pt idx="0">
                  <c:v>DHS2005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Sheet1!$B$45:$R$45</c:f>
              <c:strCache>
                <c:ptCount val="17"/>
                <c:pt idx="0">
                  <c:v>00-04 yr</c:v>
                </c:pt>
                <c:pt idx="1">
                  <c:v>05-09 yr</c:v>
                </c:pt>
                <c:pt idx="2">
                  <c:v>10-14 yr</c:v>
                </c:pt>
                <c:pt idx="3">
                  <c:v>15-19 yr</c:v>
                </c:pt>
                <c:pt idx="4">
                  <c:v>20-24 yr</c:v>
                </c:pt>
                <c:pt idx="5">
                  <c:v>25-29 yr</c:v>
                </c:pt>
                <c:pt idx="6">
                  <c:v>30-34 yr</c:v>
                </c:pt>
                <c:pt idx="7">
                  <c:v>35-39 yr</c:v>
                </c:pt>
                <c:pt idx="8">
                  <c:v>40-44 yr</c:v>
                </c:pt>
                <c:pt idx="9">
                  <c:v>45-49 yr</c:v>
                </c:pt>
                <c:pt idx="10">
                  <c:v>50-54 yr</c:v>
                </c:pt>
                <c:pt idx="11">
                  <c:v>55-59 yr</c:v>
                </c:pt>
                <c:pt idx="12">
                  <c:v>60-64 yr</c:v>
                </c:pt>
                <c:pt idx="13">
                  <c:v>65-69 yr</c:v>
                </c:pt>
                <c:pt idx="14">
                  <c:v>70-74 yr</c:v>
                </c:pt>
                <c:pt idx="15">
                  <c:v>75-79 yr</c:v>
                </c:pt>
                <c:pt idx="16">
                  <c:v>80+ yr</c:v>
                </c:pt>
              </c:strCache>
            </c:strRef>
          </c:cat>
          <c:val>
            <c:numRef>
              <c:f>Sheet1!$B$47:$R$47</c:f>
              <c:numCache>
                <c:formatCode>General</c:formatCode>
                <c:ptCount val="17"/>
                <c:pt idx="6">
                  <c:v>62.1</c:v>
                </c:pt>
                <c:pt idx="7">
                  <c:v>73</c:v>
                </c:pt>
                <c:pt idx="8">
                  <c:v>77.599999999999994</c:v>
                </c:pt>
                <c:pt idx="9">
                  <c:v>78</c:v>
                </c:pt>
                <c:pt idx="10">
                  <c:v>81.2</c:v>
                </c:pt>
                <c:pt idx="11">
                  <c:v>81.599999999999994</c:v>
                </c:pt>
                <c:pt idx="12">
                  <c:v>80.8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87-9D46-B170-C3677F58D584}"/>
            </c:ext>
          </c:extLst>
        </c:ser>
        <c:ser>
          <c:idx val="2"/>
          <c:order val="2"/>
          <c:tx>
            <c:strRef>
              <c:f>Sheet1!$A$48</c:f>
              <c:strCache>
                <c:ptCount val="1"/>
                <c:pt idx="0">
                  <c:v>DHS2016*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Sheet1!$B$45:$R$45</c:f>
              <c:strCache>
                <c:ptCount val="17"/>
                <c:pt idx="0">
                  <c:v>00-04 yr</c:v>
                </c:pt>
                <c:pt idx="1">
                  <c:v>05-09 yr</c:v>
                </c:pt>
                <c:pt idx="2">
                  <c:v>10-14 yr</c:v>
                </c:pt>
                <c:pt idx="3">
                  <c:v>15-19 yr</c:v>
                </c:pt>
                <c:pt idx="4">
                  <c:v>20-24 yr</c:v>
                </c:pt>
                <c:pt idx="5">
                  <c:v>25-29 yr</c:v>
                </c:pt>
                <c:pt idx="6">
                  <c:v>30-34 yr</c:v>
                </c:pt>
                <c:pt idx="7">
                  <c:v>35-39 yr</c:v>
                </c:pt>
                <c:pt idx="8">
                  <c:v>40-44 yr</c:v>
                </c:pt>
                <c:pt idx="9">
                  <c:v>45-49 yr</c:v>
                </c:pt>
                <c:pt idx="10">
                  <c:v>50-54 yr</c:v>
                </c:pt>
                <c:pt idx="11">
                  <c:v>55-59 yr</c:v>
                </c:pt>
                <c:pt idx="12">
                  <c:v>60-64 yr</c:v>
                </c:pt>
                <c:pt idx="13">
                  <c:v>65-69 yr</c:v>
                </c:pt>
                <c:pt idx="14">
                  <c:v>70-74 yr</c:v>
                </c:pt>
                <c:pt idx="15">
                  <c:v>75-79 yr</c:v>
                </c:pt>
                <c:pt idx="16">
                  <c:v>80+ yr</c:v>
                </c:pt>
              </c:strCache>
            </c:strRef>
          </c:cat>
          <c:val>
            <c:numRef>
              <c:f>Sheet1!$B$48:$R$48</c:f>
              <c:numCache>
                <c:formatCode>General</c:formatCode>
                <c:ptCount val="17"/>
                <c:pt idx="4">
                  <c:v>49.4</c:v>
                </c:pt>
                <c:pt idx="5">
                  <c:v>60.4</c:v>
                </c:pt>
                <c:pt idx="6">
                  <c:v>69.459999999999994</c:v>
                </c:pt>
                <c:pt idx="7">
                  <c:v>76.44</c:v>
                </c:pt>
                <c:pt idx="8">
                  <c:v>74.2</c:v>
                </c:pt>
                <c:pt idx="9">
                  <c:v>73.819999999999993</c:v>
                </c:pt>
                <c:pt idx="10">
                  <c:v>78.7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587-9D46-B170-C3677F58D584}"/>
            </c:ext>
          </c:extLst>
        </c:ser>
        <c:ser>
          <c:idx val="3"/>
          <c:order val="3"/>
          <c:tx>
            <c:strRef>
              <c:f>Sheet1!$A$49</c:f>
              <c:strCache>
                <c:ptCount val="1"/>
                <c:pt idx="0">
                  <c:v>2020MEAN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Sheet1!$B$45:$R$45</c:f>
              <c:strCache>
                <c:ptCount val="17"/>
                <c:pt idx="0">
                  <c:v>00-04 yr</c:v>
                </c:pt>
                <c:pt idx="1">
                  <c:v>05-09 yr</c:v>
                </c:pt>
                <c:pt idx="2">
                  <c:v>10-14 yr</c:v>
                </c:pt>
                <c:pt idx="3">
                  <c:v>15-19 yr</c:v>
                </c:pt>
                <c:pt idx="4">
                  <c:v>20-24 yr</c:v>
                </c:pt>
                <c:pt idx="5">
                  <c:v>25-29 yr</c:v>
                </c:pt>
                <c:pt idx="6">
                  <c:v>30-34 yr</c:v>
                </c:pt>
                <c:pt idx="7">
                  <c:v>35-39 yr</c:v>
                </c:pt>
                <c:pt idx="8">
                  <c:v>40-44 yr</c:v>
                </c:pt>
                <c:pt idx="9">
                  <c:v>45-49 yr</c:v>
                </c:pt>
                <c:pt idx="10">
                  <c:v>50-54 yr</c:v>
                </c:pt>
                <c:pt idx="11">
                  <c:v>55-59 yr</c:v>
                </c:pt>
                <c:pt idx="12">
                  <c:v>60-64 yr</c:v>
                </c:pt>
                <c:pt idx="13">
                  <c:v>65-69 yr</c:v>
                </c:pt>
                <c:pt idx="14">
                  <c:v>70-74 yr</c:v>
                </c:pt>
                <c:pt idx="15">
                  <c:v>75-79 yr</c:v>
                </c:pt>
                <c:pt idx="16">
                  <c:v>80+ yr</c:v>
                </c:pt>
              </c:strCache>
            </c:strRef>
          </c:cat>
          <c:val>
            <c:numRef>
              <c:f>Sheet1!$B$49:$R$49</c:f>
              <c:numCache>
                <c:formatCode>General</c:formatCode>
                <c:ptCount val="17"/>
                <c:pt idx="0">
                  <c:v>26.75</c:v>
                </c:pt>
                <c:pt idx="1">
                  <c:v>31</c:v>
                </c:pt>
                <c:pt idx="2">
                  <c:v>36</c:v>
                </c:pt>
                <c:pt idx="3">
                  <c:v>41.88</c:v>
                </c:pt>
                <c:pt idx="4">
                  <c:v>48.8</c:v>
                </c:pt>
                <c:pt idx="5">
                  <c:v>56.96</c:v>
                </c:pt>
                <c:pt idx="6">
                  <c:v>65.13</c:v>
                </c:pt>
                <c:pt idx="7">
                  <c:v>73.38</c:v>
                </c:pt>
                <c:pt idx="8">
                  <c:v>76.7</c:v>
                </c:pt>
                <c:pt idx="9">
                  <c:v>77.739999999999995</c:v>
                </c:pt>
                <c:pt idx="10">
                  <c:v>82</c:v>
                </c:pt>
                <c:pt idx="11">
                  <c:v>82.6</c:v>
                </c:pt>
                <c:pt idx="12">
                  <c:v>83.3</c:v>
                </c:pt>
                <c:pt idx="13">
                  <c:v>86.8</c:v>
                </c:pt>
                <c:pt idx="14">
                  <c:v>86.8</c:v>
                </c:pt>
                <c:pt idx="15">
                  <c:v>86.8</c:v>
                </c:pt>
                <c:pt idx="16">
                  <c:v>86.8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587-9D46-B170-C3677F58D5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879440"/>
        <c:axId val="117257312"/>
      </c:lineChart>
      <c:catAx>
        <c:axId val="11687944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257312"/>
        <c:crosses val="autoZero"/>
        <c:auto val="1"/>
        <c:lblAlgn val="ctr"/>
        <c:lblOffset val="100"/>
        <c:noMultiLvlLbl val="0"/>
      </c:catAx>
      <c:valAx>
        <c:axId val="117257312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87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518518518518517E-2"/>
          <c:y val="1.1861114570170478E-2"/>
          <c:w val="0.95425351778944301"/>
          <c:h val="0.83509966514037093"/>
        </c:manualLayout>
      </c:layout>
      <c:lineChart>
        <c:grouping val="standard"/>
        <c:varyColors val="0"/>
        <c:ser>
          <c:idx val="0"/>
          <c:order val="0"/>
          <c:tx>
            <c:strRef>
              <c:f>Sheet1!$A$46</c:f>
              <c:strCache>
                <c:ptCount val="1"/>
                <c:pt idx="0">
                  <c:v>DHS2000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Sheet1!$B$45:$R$45</c:f>
              <c:strCache>
                <c:ptCount val="17"/>
                <c:pt idx="0">
                  <c:v>00-04 yr</c:v>
                </c:pt>
                <c:pt idx="1">
                  <c:v>05-09 yr</c:v>
                </c:pt>
                <c:pt idx="2">
                  <c:v>10-14 yr</c:v>
                </c:pt>
                <c:pt idx="3">
                  <c:v>15-19 yr</c:v>
                </c:pt>
                <c:pt idx="4">
                  <c:v>20-24 yr</c:v>
                </c:pt>
                <c:pt idx="5">
                  <c:v>25-29 yr</c:v>
                </c:pt>
                <c:pt idx="6">
                  <c:v>30-34 yr</c:v>
                </c:pt>
                <c:pt idx="7">
                  <c:v>35-39 yr</c:v>
                </c:pt>
                <c:pt idx="8">
                  <c:v>40-44 yr</c:v>
                </c:pt>
                <c:pt idx="9">
                  <c:v>45-49 yr</c:v>
                </c:pt>
                <c:pt idx="10">
                  <c:v>50-54 yr</c:v>
                </c:pt>
                <c:pt idx="11">
                  <c:v>55-59 yr</c:v>
                </c:pt>
                <c:pt idx="12">
                  <c:v>60-64 yr</c:v>
                </c:pt>
                <c:pt idx="13">
                  <c:v>65-69 yr</c:v>
                </c:pt>
                <c:pt idx="14">
                  <c:v>70-74 yr</c:v>
                </c:pt>
                <c:pt idx="15">
                  <c:v>75-79 yr</c:v>
                </c:pt>
                <c:pt idx="16">
                  <c:v>80+ yr</c:v>
                </c:pt>
              </c:strCache>
            </c:strRef>
          </c:cat>
          <c:val>
            <c:numRef>
              <c:f>Sheet1!$B$46:$R$46</c:f>
              <c:numCache>
                <c:formatCode>General</c:formatCode>
                <c:ptCount val="17"/>
                <c:pt idx="7">
                  <c:v>70.7</c:v>
                </c:pt>
                <c:pt idx="8">
                  <c:v>78.3</c:v>
                </c:pt>
                <c:pt idx="9">
                  <c:v>81.400000000000006</c:v>
                </c:pt>
                <c:pt idx="10">
                  <c:v>86.1</c:v>
                </c:pt>
                <c:pt idx="11">
                  <c:v>83.6</c:v>
                </c:pt>
                <c:pt idx="12">
                  <c:v>85.8</c:v>
                </c:pt>
                <c:pt idx="13">
                  <c:v>86.8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E84-524A-81D4-E55BA654A7B7}"/>
            </c:ext>
          </c:extLst>
        </c:ser>
        <c:ser>
          <c:idx val="1"/>
          <c:order val="1"/>
          <c:tx>
            <c:strRef>
              <c:f>Sheet1!$A$47</c:f>
              <c:strCache>
                <c:ptCount val="1"/>
                <c:pt idx="0">
                  <c:v>DHS2005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Sheet1!$B$45:$R$45</c:f>
              <c:strCache>
                <c:ptCount val="17"/>
                <c:pt idx="0">
                  <c:v>00-04 yr</c:v>
                </c:pt>
                <c:pt idx="1">
                  <c:v>05-09 yr</c:v>
                </c:pt>
                <c:pt idx="2">
                  <c:v>10-14 yr</c:v>
                </c:pt>
                <c:pt idx="3">
                  <c:v>15-19 yr</c:v>
                </c:pt>
                <c:pt idx="4">
                  <c:v>20-24 yr</c:v>
                </c:pt>
                <c:pt idx="5">
                  <c:v>25-29 yr</c:v>
                </c:pt>
                <c:pt idx="6">
                  <c:v>30-34 yr</c:v>
                </c:pt>
                <c:pt idx="7">
                  <c:v>35-39 yr</c:v>
                </c:pt>
                <c:pt idx="8">
                  <c:v>40-44 yr</c:v>
                </c:pt>
                <c:pt idx="9">
                  <c:v>45-49 yr</c:v>
                </c:pt>
                <c:pt idx="10">
                  <c:v>50-54 yr</c:v>
                </c:pt>
                <c:pt idx="11">
                  <c:v>55-59 yr</c:v>
                </c:pt>
                <c:pt idx="12">
                  <c:v>60-64 yr</c:v>
                </c:pt>
                <c:pt idx="13">
                  <c:v>65-69 yr</c:v>
                </c:pt>
                <c:pt idx="14">
                  <c:v>70-74 yr</c:v>
                </c:pt>
                <c:pt idx="15">
                  <c:v>75-79 yr</c:v>
                </c:pt>
                <c:pt idx="16">
                  <c:v>80+ yr</c:v>
                </c:pt>
              </c:strCache>
            </c:strRef>
          </c:cat>
          <c:val>
            <c:numRef>
              <c:f>Sheet1!$B$47:$R$47</c:f>
              <c:numCache>
                <c:formatCode>General</c:formatCode>
                <c:ptCount val="17"/>
                <c:pt idx="6">
                  <c:v>62.1</c:v>
                </c:pt>
                <c:pt idx="7">
                  <c:v>73</c:v>
                </c:pt>
                <c:pt idx="8">
                  <c:v>77.599999999999994</c:v>
                </c:pt>
                <c:pt idx="9">
                  <c:v>78</c:v>
                </c:pt>
                <c:pt idx="10">
                  <c:v>81.2</c:v>
                </c:pt>
                <c:pt idx="11">
                  <c:v>81.599999999999994</c:v>
                </c:pt>
                <c:pt idx="12">
                  <c:v>80.8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E84-524A-81D4-E55BA654A7B7}"/>
            </c:ext>
          </c:extLst>
        </c:ser>
        <c:ser>
          <c:idx val="2"/>
          <c:order val="2"/>
          <c:tx>
            <c:strRef>
              <c:f>Sheet1!$A$48</c:f>
              <c:strCache>
                <c:ptCount val="1"/>
                <c:pt idx="0">
                  <c:v>DHS2016*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Sheet1!$B$45:$R$45</c:f>
              <c:strCache>
                <c:ptCount val="17"/>
                <c:pt idx="0">
                  <c:v>00-04 yr</c:v>
                </c:pt>
                <c:pt idx="1">
                  <c:v>05-09 yr</c:v>
                </c:pt>
                <c:pt idx="2">
                  <c:v>10-14 yr</c:v>
                </c:pt>
                <c:pt idx="3">
                  <c:v>15-19 yr</c:v>
                </c:pt>
                <c:pt idx="4">
                  <c:v>20-24 yr</c:v>
                </c:pt>
                <c:pt idx="5">
                  <c:v>25-29 yr</c:v>
                </c:pt>
                <c:pt idx="6">
                  <c:v>30-34 yr</c:v>
                </c:pt>
                <c:pt idx="7">
                  <c:v>35-39 yr</c:v>
                </c:pt>
                <c:pt idx="8">
                  <c:v>40-44 yr</c:v>
                </c:pt>
                <c:pt idx="9">
                  <c:v>45-49 yr</c:v>
                </c:pt>
                <c:pt idx="10">
                  <c:v>50-54 yr</c:v>
                </c:pt>
                <c:pt idx="11">
                  <c:v>55-59 yr</c:v>
                </c:pt>
                <c:pt idx="12">
                  <c:v>60-64 yr</c:v>
                </c:pt>
                <c:pt idx="13">
                  <c:v>65-69 yr</c:v>
                </c:pt>
                <c:pt idx="14">
                  <c:v>70-74 yr</c:v>
                </c:pt>
                <c:pt idx="15">
                  <c:v>75-79 yr</c:v>
                </c:pt>
                <c:pt idx="16">
                  <c:v>80+ yr</c:v>
                </c:pt>
              </c:strCache>
            </c:strRef>
          </c:cat>
          <c:val>
            <c:numRef>
              <c:f>Sheet1!$B$48:$R$48</c:f>
              <c:numCache>
                <c:formatCode>General</c:formatCode>
                <c:ptCount val="17"/>
                <c:pt idx="4">
                  <c:v>49.4</c:v>
                </c:pt>
                <c:pt idx="5">
                  <c:v>60.4</c:v>
                </c:pt>
                <c:pt idx="6">
                  <c:v>69.459999999999994</c:v>
                </c:pt>
                <c:pt idx="7">
                  <c:v>76.44</c:v>
                </c:pt>
                <c:pt idx="8">
                  <c:v>74.2</c:v>
                </c:pt>
                <c:pt idx="9">
                  <c:v>73.819999999999993</c:v>
                </c:pt>
                <c:pt idx="10">
                  <c:v>78.7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E84-524A-81D4-E55BA654A7B7}"/>
            </c:ext>
          </c:extLst>
        </c:ser>
        <c:ser>
          <c:idx val="3"/>
          <c:order val="3"/>
          <c:tx>
            <c:strRef>
              <c:f>Sheet1!$A$49</c:f>
              <c:strCache>
                <c:ptCount val="1"/>
                <c:pt idx="0">
                  <c:v>2020MEAN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Sheet1!$B$45:$R$45</c:f>
              <c:strCache>
                <c:ptCount val="17"/>
                <c:pt idx="0">
                  <c:v>00-04 yr</c:v>
                </c:pt>
                <c:pt idx="1">
                  <c:v>05-09 yr</c:v>
                </c:pt>
                <c:pt idx="2">
                  <c:v>10-14 yr</c:v>
                </c:pt>
                <c:pt idx="3">
                  <c:v>15-19 yr</c:v>
                </c:pt>
                <c:pt idx="4">
                  <c:v>20-24 yr</c:v>
                </c:pt>
                <c:pt idx="5">
                  <c:v>25-29 yr</c:v>
                </c:pt>
                <c:pt idx="6">
                  <c:v>30-34 yr</c:v>
                </c:pt>
                <c:pt idx="7">
                  <c:v>35-39 yr</c:v>
                </c:pt>
                <c:pt idx="8">
                  <c:v>40-44 yr</c:v>
                </c:pt>
                <c:pt idx="9">
                  <c:v>45-49 yr</c:v>
                </c:pt>
                <c:pt idx="10">
                  <c:v>50-54 yr</c:v>
                </c:pt>
                <c:pt idx="11">
                  <c:v>55-59 yr</c:v>
                </c:pt>
                <c:pt idx="12">
                  <c:v>60-64 yr</c:v>
                </c:pt>
                <c:pt idx="13">
                  <c:v>65-69 yr</c:v>
                </c:pt>
                <c:pt idx="14">
                  <c:v>70-74 yr</c:v>
                </c:pt>
                <c:pt idx="15">
                  <c:v>75-79 yr</c:v>
                </c:pt>
                <c:pt idx="16">
                  <c:v>80+ yr</c:v>
                </c:pt>
              </c:strCache>
            </c:strRef>
          </c:cat>
          <c:val>
            <c:numRef>
              <c:f>Sheet1!$B$49:$R$49</c:f>
              <c:numCache>
                <c:formatCode>General</c:formatCode>
                <c:ptCount val="17"/>
                <c:pt idx="0">
                  <c:v>26.75</c:v>
                </c:pt>
                <c:pt idx="1">
                  <c:v>31</c:v>
                </c:pt>
                <c:pt idx="2">
                  <c:v>36</c:v>
                </c:pt>
                <c:pt idx="3">
                  <c:v>41.88</c:v>
                </c:pt>
                <c:pt idx="4">
                  <c:v>48.8</c:v>
                </c:pt>
                <c:pt idx="5">
                  <c:v>56.96</c:v>
                </c:pt>
                <c:pt idx="6">
                  <c:v>65.13</c:v>
                </c:pt>
                <c:pt idx="7">
                  <c:v>73.38</c:v>
                </c:pt>
                <c:pt idx="8">
                  <c:v>76.7</c:v>
                </c:pt>
                <c:pt idx="9">
                  <c:v>77.739999999999995</c:v>
                </c:pt>
                <c:pt idx="10">
                  <c:v>82</c:v>
                </c:pt>
                <c:pt idx="11">
                  <c:v>82.6</c:v>
                </c:pt>
                <c:pt idx="12">
                  <c:v>83.3</c:v>
                </c:pt>
                <c:pt idx="13">
                  <c:v>86.8</c:v>
                </c:pt>
                <c:pt idx="14">
                  <c:v>86.8</c:v>
                </c:pt>
                <c:pt idx="15">
                  <c:v>86.8</c:v>
                </c:pt>
                <c:pt idx="16">
                  <c:v>86.8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CE84-524A-81D4-E55BA654A7B7}"/>
            </c:ext>
          </c:extLst>
        </c:ser>
        <c:ser>
          <c:idx val="4"/>
          <c:order val="4"/>
          <c:tx>
            <c:strRef>
              <c:f>Sheet1!$A$50</c:f>
              <c:strCache>
                <c:ptCount val="1"/>
                <c:pt idx="0">
                  <c:v>National Average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Sheet1!$B$45:$R$45</c:f>
              <c:strCache>
                <c:ptCount val="17"/>
                <c:pt idx="0">
                  <c:v>00-04 yr</c:v>
                </c:pt>
                <c:pt idx="1">
                  <c:v>05-09 yr</c:v>
                </c:pt>
                <c:pt idx="2">
                  <c:v>10-14 yr</c:v>
                </c:pt>
                <c:pt idx="3">
                  <c:v>15-19 yr</c:v>
                </c:pt>
                <c:pt idx="4">
                  <c:v>20-24 yr</c:v>
                </c:pt>
                <c:pt idx="5">
                  <c:v>25-29 yr</c:v>
                </c:pt>
                <c:pt idx="6">
                  <c:v>30-34 yr</c:v>
                </c:pt>
                <c:pt idx="7">
                  <c:v>35-39 yr</c:v>
                </c:pt>
                <c:pt idx="8">
                  <c:v>40-44 yr</c:v>
                </c:pt>
                <c:pt idx="9">
                  <c:v>45-49 yr</c:v>
                </c:pt>
                <c:pt idx="10">
                  <c:v>50-54 yr</c:v>
                </c:pt>
                <c:pt idx="11">
                  <c:v>55-59 yr</c:v>
                </c:pt>
                <c:pt idx="12">
                  <c:v>60-64 yr</c:v>
                </c:pt>
                <c:pt idx="13">
                  <c:v>65-69 yr</c:v>
                </c:pt>
                <c:pt idx="14">
                  <c:v>70-74 yr</c:v>
                </c:pt>
                <c:pt idx="15">
                  <c:v>75-79 yr</c:v>
                </c:pt>
                <c:pt idx="16">
                  <c:v>80+ yr</c:v>
                </c:pt>
              </c:strCache>
            </c:strRef>
          </c:cat>
          <c:val>
            <c:numRef>
              <c:f>Sheet1!$B$50:$R$50</c:f>
              <c:numCache>
                <c:formatCode>General</c:formatCode>
                <c:ptCount val="17"/>
                <c:pt idx="0">
                  <c:v>65.2</c:v>
                </c:pt>
                <c:pt idx="1">
                  <c:v>65.2</c:v>
                </c:pt>
                <c:pt idx="2">
                  <c:v>65.2</c:v>
                </c:pt>
                <c:pt idx="3">
                  <c:v>65.2</c:v>
                </c:pt>
                <c:pt idx="4">
                  <c:v>65.2</c:v>
                </c:pt>
                <c:pt idx="5">
                  <c:v>65.2</c:v>
                </c:pt>
                <c:pt idx="6">
                  <c:v>65.2</c:v>
                </c:pt>
                <c:pt idx="7">
                  <c:v>65.2</c:v>
                </c:pt>
                <c:pt idx="8">
                  <c:v>65.2</c:v>
                </c:pt>
                <c:pt idx="9">
                  <c:v>65.2</c:v>
                </c:pt>
                <c:pt idx="10">
                  <c:v>65.2</c:v>
                </c:pt>
                <c:pt idx="11">
                  <c:v>65.2</c:v>
                </c:pt>
                <c:pt idx="12">
                  <c:v>65.2</c:v>
                </c:pt>
                <c:pt idx="13">
                  <c:v>65.2</c:v>
                </c:pt>
                <c:pt idx="14">
                  <c:v>65.2</c:v>
                </c:pt>
                <c:pt idx="15">
                  <c:v>65.2</c:v>
                </c:pt>
                <c:pt idx="16">
                  <c:v>65.2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CE84-524A-81D4-E55BA654A7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879440"/>
        <c:axId val="117257312"/>
      </c:lineChart>
      <c:catAx>
        <c:axId val="11687944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257312"/>
        <c:crosses val="autoZero"/>
        <c:auto val="1"/>
        <c:lblAlgn val="ctr"/>
        <c:lblOffset val="100"/>
        <c:noMultiLvlLbl val="0"/>
      </c:catAx>
      <c:valAx>
        <c:axId val="117257312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87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8518518518518517E-2"/>
          <c:y val="1.1861114570170478E-2"/>
          <c:w val="0.95425351778944301"/>
          <c:h val="0.83509966514037093"/>
        </c:manualLayout>
      </c:layout>
      <c:lineChart>
        <c:grouping val="standard"/>
        <c:varyColors val="0"/>
        <c:ser>
          <c:idx val="0"/>
          <c:order val="0"/>
          <c:tx>
            <c:strRef>
              <c:f>Sheet1!$A$46</c:f>
              <c:strCache>
                <c:ptCount val="1"/>
                <c:pt idx="0">
                  <c:v>DHS2000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Sheet1!$B$45:$R$45</c:f>
              <c:strCache>
                <c:ptCount val="17"/>
                <c:pt idx="0">
                  <c:v>00-04 yr</c:v>
                </c:pt>
                <c:pt idx="1">
                  <c:v>05-09 yr</c:v>
                </c:pt>
                <c:pt idx="2">
                  <c:v>10-14 yr</c:v>
                </c:pt>
                <c:pt idx="3">
                  <c:v>15-19 yr</c:v>
                </c:pt>
                <c:pt idx="4">
                  <c:v>20-24 yr</c:v>
                </c:pt>
                <c:pt idx="5">
                  <c:v>25-29 yr</c:v>
                </c:pt>
                <c:pt idx="6">
                  <c:v>30-34 yr</c:v>
                </c:pt>
                <c:pt idx="7">
                  <c:v>35-39 yr</c:v>
                </c:pt>
                <c:pt idx="8">
                  <c:v>40-44 yr</c:v>
                </c:pt>
                <c:pt idx="9">
                  <c:v>45-49 yr</c:v>
                </c:pt>
                <c:pt idx="10">
                  <c:v>50-54 yr</c:v>
                </c:pt>
                <c:pt idx="11">
                  <c:v>55-59 yr</c:v>
                </c:pt>
                <c:pt idx="12">
                  <c:v>60-64 yr</c:v>
                </c:pt>
                <c:pt idx="13">
                  <c:v>65-69 yr</c:v>
                </c:pt>
                <c:pt idx="14">
                  <c:v>70-74 yr</c:v>
                </c:pt>
                <c:pt idx="15">
                  <c:v>75-79 yr</c:v>
                </c:pt>
                <c:pt idx="16">
                  <c:v>80+ yr</c:v>
                </c:pt>
              </c:strCache>
            </c:strRef>
          </c:cat>
          <c:val>
            <c:numRef>
              <c:f>Sheet1!$B$46:$R$46</c:f>
              <c:numCache>
                <c:formatCode>General</c:formatCode>
                <c:ptCount val="17"/>
                <c:pt idx="7">
                  <c:v>70.7</c:v>
                </c:pt>
                <c:pt idx="8">
                  <c:v>78.3</c:v>
                </c:pt>
                <c:pt idx="9">
                  <c:v>81.400000000000006</c:v>
                </c:pt>
                <c:pt idx="10">
                  <c:v>86.1</c:v>
                </c:pt>
                <c:pt idx="11">
                  <c:v>83.6</c:v>
                </c:pt>
                <c:pt idx="12">
                  <c:v>85.8</c:v>
                </c:pt>
                <c:pt idx="13">
                  <c:v>86.8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587-9D46-B170-C3677F58D584}"/>
            </c:ext>
          </c:extLst>
        </c:ser>
        <c:ser>
          <c:idx val="1"/>
          <c:order val="1"/>
          <c:tx>
            <c:strRef>
              <c:f>Sheet1!$A$47</c:f>
              <c:strCache>
                <c:ptCount val="1"/>
                <c:pt idx="0">
                  <c:v>DHS2005</c:v>
                </c:pt>
              </c:strCache>
            </c:strRef>
          </c:tx>
          <c:spPr>
            <a:ln w="28575" cap="rnd">
              <a:solidFill>
                <a:schemeClr val="bg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Sheet1!$B$45:$R$45</c:f>
              <c:strCache>
                <c:ptCount val="17"/>
                <c:pt idx="0">
                  <c:v>00-04 yr</c:v>
                </c:pt>
                <c:pt idx="1">
                  <c:v>05-09 yr</c:v>
                </c:pt>
                <c:pt idx="2">
                  <c:v>10-14 yr</c:v>
                </c:pt>
                <c:pt idx="3">
                  <c:v>15-19 yr</c:v>
                </c:pt>
                <c:pt idx="4">
                  <c:v>20-24 yr</c:v>
                </c:pt>
                <c:pt idx="5">
                  <c:v>25-29 yr</c:v>
                </c:pt>
                <c:pt idx="6">
                  <c:v>30-34 yr</c:v>
                </c:pt>
                <c:pt idx="7">
                  <c:v>35-39 yr</c:v>
                </c:pt>
                <c:pt idx="8">
                  <c:v>40-44 yr</c:v>
                </c:pt>
                <c:pt idx="9">
                  <c:v>45-49 yr</c:v>
                </c:pt>
                <c:pt idx="10">
                  <c:v>50-54 yr</c:v>
                </c:pt>
                <c:pt idx="11">
                  <c:v>55-59 yr</c:v>
                </c:pt>
                <c:pt idx="12">
                  <c:v>60-64 yr</c:v>
                </c:pt>
                <c:pt idx="13">
                  <c:v>65-69 yr</c:v>
                </c:pt>
                <c:pt idx="14">
                  <c:v>70-74 yr</c:v>
                </c:pt>
                <c:pt idx="15">
                  <c:v>75-79 yr</c:v>
                </c:pt>
                <c:pt idx="16">
                  <c:v>80+ yr</c:v>
                </c:pt>
              </c:strCache>
            </c:strRef>
          </c:cat>
          <c:val>
            <c:numRef>
              <c:f>Sheet1!$B$47:$R$47</c:f>
              <c:numCache>
                <c:formatCode>General</c:formatCode>
                <c:ptCount val="17"/>
                <c:pt idx="6">
                  <c:v>62.1</c:v>
                </c:pt>
                <c:pt idx="7">
                  <c:v>73</c:v>
                </c:pt>
                <c:pt idx="8">
                  <c:v>77.599999999999994</c:v>
                </c:pt>
                <c:pt idx="9">
                  <c:v>78</c:v>
                </c:pt>
                <c:pt idx="10">
                  <c:v>81.2</c:v>
                </c:pt>
                <c:pt idx="11">
                  <c:v>81.599999999999994</c:v>
                </c:pt>
                <c:pt idx="12">
                  <c:v>80.8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587-9D46-B170-C3677F58D584}"/>
            </c:ext>
          </c:extLst>
        </c:ser>
        <c:ser>
          <c:idx val="2"/>
          <c:order val="2"/>
          <c:tx>
            <c:strRef>
              <c:f>Sheet1!$A$48</c:f>
              <c:strCache>
                <c:ptCount val="1"/>
                <c:pt idx="0">
                  <c:v>DHS2016*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Sheet1!$B$45:$R$45</c:f>
              <c:strCache>
                <c:ptCount val="17"/>
                <c:pt idx="0">
                  <c:v>00-04 yr</c:v>
                </c:pt>
                <c:pt idx="1">
                  <c:v>05-09 yr</c:v>
                </c:pt>
                <c:pt idx="2">
                  <c:v>10-14 yr</c:v>
                </c:pt>
                <c:pt idx="3">
                  <c:v>15-19 yr</c:v>
                </c:pt>
                <c:pt idx="4">
                  <c:v>20-24 yr</c:v>
                </c:pt>
                <c:pt idx="5">
                  <c:v>25-29 yr</c:v>
                </c:pt>
                <c:pt idx="6">
                  <c:v>30-34 yr</c:v>
                </c:pt>
                <c:pt idx="7">
                  <c:v>35-39 yr</c:v>
                </c:pt>
                <c:pt idx="8">
                  <c:v>40-44 yr</c:v>
                </c:pt>
                <c:pt idx="9">
                  <c:v>45-49 yr</c:v>
                </c:pt>
                <c:pt idx="10">
                  <c:v>50-54 yr</c:v>
                </c:pt>
                <c:pt idx="11">
                  <c:v>55-59 yr</c:v>
                </c:pt>
                <c:pt idx="12">
                  <c:v>60-64 yr</c:v>
                </c:pt>
                <c:pt idx="13">
                  <c:v>65-69 yr</c:v>
                </c:pt>
                <c:pt idx="14">
                  <c:v>70-74 yr</c:v>
                </c:pt>
                <c:pt idx="15">
                  <c:v>75-79 yr</c:v>
                </c:pt>
                <c:pt idx="16">
                  <c:v>80+ yr</c:v>
                </c:pt>
              </c:strCache>
            </c:strRef>
          </c:cat>
          <c:val>
            <c:numRef>
              <c:f>Sheet1!$B$48:$R$48</c:f>
              <c:numCache>
                <c:formatCode>General</c:formatCode>
                <c:ptCount val="17"/>
                <c:pt idx="4">
                  <c:v>49.4</c:v>
                </c:pt>
                <c:pt idx="5">
                  <c:v>60.4</c:v>
                </c:pt>
                <c:pt idx="6">
                  <c:v>69.459999999999994</c:v>
                </c:pt>
                <c:pt idx="7">
                  <c:v>76.44</c:v>
                </c:pt>
                <c:pt idx="8">
                  <c:v>74.2</c:v>
                </c:pt>
                <c:pt idx="9">
                  <c:v>73.819999999999993</c:v>
                </c:pt>
                <c:pt idx="10">
                  <c:v>78.7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1587-9D46-B170-C3677F58D584}"/>
            </c:ext>
          </c:extLst>
        </c:ser>
        <c:ser>
          <c:idx val="3"/>
          <c:order val="3"/>
          <c:tx>
            <c:strRef>
              <c:f>Sheet1!$A$49</c:f>
              <c:strCache>
                <c:ptCount val="1"/>
                <c:pt idx="0">
                  <c:v>2020MEAN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cat>
            <c:strRef>
              <c:f>Sheet1!$B$45:$R$45</c:f>
              <c:strCache>
                <c:ptCount val="17"/>
                <c:pt idx="0">
                  <c:v>00-04 yr</c:v>
                </c:pt>
                <c:pt idx="1">
                  <c:v>05-09 yr</c:v>
                </c:pt>
                <c:pt idx="2">
                  <c:v>10-14 yr</c:v>
                </c:pt>
                <c:pt idx="3">
                  <c:v>15-19 yr</c:v>
                </c:pt>
                <c:pt idx="4">
                  <c:v>20-24 yr</c:v>
                </c:pt>
                <c:pt idx="5">
                  <c:v>25-29 yr</c:v>
                </c:pt>
                <c:pt idx="6">
                  <c:v>30-34 yr</c:v>
                </c:pt>
                <c:pt idx="7">
                  <c:v>35-39 yr</c:v>
                </c:pt>
                <c:pt idx="8">
                  <c:v>40-44 yr</c:v>
                </c:pt>
                <c:pt idx="9">
                  <c:v>45-49 yr</c:v>
                </c:pt>
                <c:pt idx="10">
                  <c:v>50-54 yr</c:v>
                </c:pt>
                <c:pt idx="11">
                  <c:v>55-59 yr</c:v>
                </c:pt>
                <c:pt idx="12">
                  <c:v>60-64 yr</c:v>
                </c:pt>
                <c:pt idx="13">
                  <c:v>65-69 yr</c:v>
                </c:pt>
                <c:pt idx="14">
                  <c:v>70-74 yr</c:v>
                </c:pt>
                <c:pt idx="15">
                  <c:v>75-79 yr</c:v>
                </c:pt>
                <c:pt idx="16">
                  <c:v>80+ yr</c:v>
                </c:pt>
              </c:strCache>
            </c:strRef>
          </c:cat>
          <c:val>
            <c:numRef>
              <c:f>Sheet1!$B$49:$R$49</c:f>
              <c:numCache>
                <c:formatCode>General</c:formatCode>
                <c:ptCount val="17"/>
                <c:pt idx="0">
                  <c:v>26.75</c:v>
                </c:pt>
                <c:pt idx="1">
                  <c:v>31</c:v>
                </c:pt>
                <c:pt idx="2">
                  <c:v>36</c:v>
                </c:pt>
                <c:pt idx="3">
                  <c:v>41.88</c:v>
                </c:pt>
                <c:pt idx="4">
                  <c:v>48.8</c:v>
                </c:pt>
                <c:pt idx="5">
                  <c:v>56.96</c:v>
                </c:pt>
                <c:pt idx="6">
                  <c:v>65.13</c:v>
                </c:pt>
                <c:pt idx="7">
                  <c:v>73.38</c:v>
                </c:pt>
                <c:pt idx="8">
                  <c:v>76.7</c:v>
                </c:pt>
                <c:pt idx="9">
                  <c:v>77.739999999999995</c:v>
                </c:pt>
                <c:pt idx="10">
                  <c:v>82</c:v>
                </c:pt>
                <c:pt idx="11">
                  <c:v>82.6</c:v>
                </c:pt>
                <c:pt idx="12">
                  <c:v>83.3</c:v>
                </c:pt>
                <c:pt idx="13">
                  <c:v>86.8</c:v>
                </c:pt>
                <c:pt idx="14">
                  <c:v>86.8</c:v>
                </c:pt>
                <c:pt idx="15">
                  <c:v>86.8</c:v>
                </c:pt>
                <c:pt idx="16">
                  <c:v>86.8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587-9D46-B170-C3677F58D584}"/>
            </c:ext>
          </c:extLst>
        </c:ser>
        <c:ser>
          <c:idx val="4"/>
          <c:order val="4"/>
          <c:tx>
            <c:strRef>
              <c:f>Sheet1!$A$50</c:f>
              <c:strCache>
                <c:ptCount val="1"/>
                <c:pt idx="0">
                  <c:v>National Average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strRef>
              <c:f>Sheet1!$B$45:$R$45</c:f>
              <c:strCache>
                <c:ptCount val="17"/>
                <c:pt idx="0">
                  <c:v>00-04 yr</c:v>
                </c:pt>
                <c:pt idx="1">
                  <c:v>05-09 yr</c:v>
                </c:pt>
                <c:pt idx="2">
                  <c:v>10-14 yr</c:v>
                </c:pt>
                <c:pt idx="3">
                  <c:v>15-19 yr</c:v>
                </c:pt>
                <c:pt idx="4">
                  <c:v>20-24 yr</c:v>
                </c:pt>
                <c:pt idx="5">
                  <c:v>25-29 yr</c:v>
                </c:pt>
                <c:pt idx="6">
                  <c:v>30-34 yr</c:v>
                </c:pt>
                <c:pt idx="7">
                  <c:v>35-39 yr</c:v>
                </c:pt>
                <c:pt idx="8">
                  <c:v>40-44 yr</c:v>
                </c:pt>
                <c:pt idx="9">
                  <c:v>45-49 yr</c:v>
                </c:pt>
                <c:pt idx="10">
                  <c:v>50-54 yr</c:v>
                </c:pt>
                <c:pt idx="11">
                  <c:v>55-59 yr</c:v>
                </c:pt>
                <c:pt idx="12">
                  <c:v>60-64 yr</c:v>
                </c:pt>
                <c:pt idx="13">
                  <c:v>65-69 yr</c:v>
                </c:pt>
                <c:pt idx="14">
                  <c:v>70-74 yr</c:v>
                </c:pt>
                <c:pt idx="15">
                  <c:v>75-79 yr</c:v>
                </c:pt>
                <c:pt idx="16">
                  <c:v>80+ yr</c:v>
                </c:pt>
              </c:strCache>
            </c:strRef>
          </c:cat>
          <c:val>
            <c:numRef>
              <c:f>Sheet1!$B$50:$R$50</c:f>
              <c:numCache>
                <c:formatCode>General</c:formatCode>
                <c:ptCount val="17"/>
                <c:pt idx="0">
                  <c:v>65.2</c:v>
                </c:pt>
                <c:pt idx="1">
                  <c:v>65.2</c:v>
                </c:pt>
                <c:pt idx="2">
                  <c:v>65.2</c:v>
                </c:pt>
                <c:pt idx="3">
                  <c:v>65.2</c:v>
                </c:pt>
                <c:pt idx="4">
                  <c:v>65.2</c:v>
                </c:pt>
                <c:pt idx="5">
                  <c:v>65.2</c:v>
                </c:pt>
                <c:pt idx="6">
                  <c:v>65.2</c:v>
                </c:pt>
                <c:pt idx="7">
                  <c:v>65.2</c:v>
                </c:pt>
                <c:pt idx="8">
                  <c:v>65.2</c:v>
                </c:pt>
                <c:pt idx="9">
                  <c:v>65.2</c:v>
                </c:pt>
                <c:pt idx="10">
                  <c:v>65.2</c:v>
                </c:pt>
                <c:pt idx="11">
                  <c:v>65.2</c:v>
                </c:pt>
                <c:pt idx="12">
                  <c:v>65.2</c:v>
                </c:pt>
                <c:pt idx="13">
                  <c:v>65.2</c:v>
                </c:pt>
                <c:pt idx="14">
                  <c:v>65.2</c:v>
                </c:pt>
                <c:pt idx="15">
                  <c:v>65.2</c:v>
                </c:pt>
                <c:pt idx="16">
                  <c:v>65.2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1587-9D46-B170-C3677F58D5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879440"/>
        <c:axId val="117257312"/>
      </c:lineChart>
      <c:catAx>
        <c:axId val="116879440"/>
        <c:scaling>
          <c:orientation val="maxMin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7257312"/>
        <c:crosses val="autoZero"/>
        <c:auto val="1"/>
        <c:lblAlgn val="ctr"/>
        <c:lblOffset val="100"/>
        <c:noMultiLvlLbl val="0"/>
      </c:catAx>
      <c:valAx>
        <c:axId val="117257312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8794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shade val="4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599-AA47-A412-6B4B84E28FCD}"/>
              </c:ext>
            </c:extLst>
          </c:dPt>
          <c:dPt>
            <c:idx val="1"/>
            <c:bubble3D val="0"/>
            <c:spPr>
              <a:solidFill>
                <a:schemeClr val="accent1">
                  <a:shade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599-AA47-A412-6B4B84E28FCD}"/>
              </c:ext>
            </c:extLst>
          </c:dPt>
          <c:dPt>
            <c:idx val="2"/>
            <c:bubble3D val="0"/>
            <c:spPr>
              <a:solidFill>
                <a:schemeClr val="accent1">
                  <a:shade val="7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599-AA47-A412-6B4B84E28FCD}"/>
              </c:ext>
            </c:extLst>
          </c:dPt>
          <c:dPt>
            <c:idx val="3"/>
            <c:bubble3D val="0"/>
            <c:spPr>
              <a:solidFill>
                <a:schemeClr val="accent1">
                  <a:shade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599-AA47-A412-6B4B84E28FCD}"/>
              </c:ext>
            </c:extLst>
          </c:dPt>
          <c:dPt>
            <c:idx val="4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599-AA47-A412-6B4B84E28FCD}"/>
              </c:ext>
            </c:extLst>
          </c:dPt>
          <c:dPt>
            <c:idx val="5"/>
            <c:bubble3D val="0"/>
            <c:spPr>
              <a:solidFill>
                <a:schemeClr val="accent1">
                  <a:tint val="8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599-AA47-A412-6B4B84E28FCD}"/>
              </c:ext>
            </c:extLst>
          </c:dPt>
          <c:dPt>
            <c:idx val="6"/>
            <c:bubble3D val="0"/>
            <c:spPr>
              <a:solidFill>
                <a:schemeClr val="accent1">
                  <a:tint val="72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599-AA47-A412-6B4B84E28FCD}"/>
              </c:ext>
            </c:extLst>
          </c:dPt>
          <c:dPt>
            <c:idx val="7"/>
            <c:bubble3D val="0"/>
            <c:spPr>
              <a:solidFill>
                <a:schemeClr val="accent1">
                  <a:tint val="58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599-AA47-A412-6B4B84E28FCD}"/>
              </c:ext>
            </c:extLst>
          </c:dPt>
          <c:dPt>
            <c:idx val="8"/>
            <c:bubble3D val="0"/>
            <c:spPr>
              <a:solidFill>
                <a:schemeClr val="accent1">
                  <a:tint val="4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9599-AA47-A412-6B4B84E28FCD}"/>
              </c:ext>
            </c:extLst>
          </c:dPt>
          <c:dLbls>
            <c:dLbl>
              <c:idx val="0"/>
              <c:layout>
                <c:manualLayout>
                  <c:x val="0.12553374029423259"/>
                  <c:y val="-8.853577064998983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99-AA47-A412-6B4B84E28FCD}"/>
                </c:ext>
              </c:extLst>
            </c:dLbl>
            <c:dLbl>
              <c:idx val="1"/>
              <c:layout>
                <c:manualLayout>
                  <c:x val="0.10247652268916954"/>
                  <c:y val="0.1225879901307550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599-AA47-A412-6B4B84E28FCD}"/>
                </c:ext>
              </c:extLst>
            </c:dLbl>
            <c:dLbl>
              <c:idx val="2"/>
              <c:layout>
                <c:manualLayout>
                  <c:x val="6.9010690739407743E-2"/>
                  <c:y val="0.11821733275598718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599-AA47-A412-6B4B84E28FCD}"/>
                </c:ext>
              </c:extLst>
            </c:dLbl>
            <c:dLbl>
              <c:idx val="3"/>
              <c:layout>
                <c:manualLayout>
                  <c:x val="-0.12809565336146192"/>
                  <c:y val="8.853577064998983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599-AA47-A412-6B4B84E28FCD}"/>
                </c:ext>
              </c:extLst>
            </c:dLbl>
            <c:dLbl>
              <c:idx val="4"/>
              <c:layout>
                <c:manualLayout>
                  <c:x val="-0.14010063423356273"/>
                  <c:y val="2.724172880275213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599-AA47-A412-6B4B84E28FCD}"/>
                </c:ext>
              </c:extLst>
            </c:dLbl>
            <c:dLbl>
              <c:idx val="5"/>
              <c:layout>
                <c:manualLayout>
                  <c:x val="-0.14026164782225048"/>
                  <c:y val="-8.863112574080126E-17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599-AA47-A412-6B4B84E28FCD}"/>
                </c:ext>
              </c:extLst>
            </c:dLbl>
            <c:dLbl>
              <c:idx val="6"/>
              <c:layout>
                <c:manualLayout>
                  <c:x val="-0.14810820883418016"/>
                  <c:y val="-8.304914896957993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599-AA47-A412-6B4B84E28FCD}"/>
                </c:ext>
              </c:extLst>
            </c:dLbl>
            <c:dLbl>
              <c:idx val="7"/>
              <c:layout>
                <c:manualLayout>
                  <c:x val="-0.12625153996092126"/>
                  <c:y val="-0.1584053826425006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9599-AA47-A412-6B4B84E28FCD}"/>
                </c:ext>
              </c:extLst>
            </c:dLbl>
            <c:dLbl>
              <c:idx val="8"/>
              <c:layout>
                <c:manualLayout>
                  <c:x val="-2.8181043739521624E-2"/>
                  <c:y val="-0.1157775462346021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9599-AA47-A412-6B4B84E28F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Sheet1!$D$5:$D$13</c:f>
              <c:strCache>
                <c:ptCount val="9"/>
                <c:pt idx="0">
                  <c:v>Egyptian</c:v>
                </c:pt>
                <c:pt idx="1">
                  <c:v>Ethiopian</c:v>
                </c:pt>
                <c:pt idx="2">
                  <c:v>Malay</c:v>
                </c:pt>
                <c:pt idx="3">
                  <c:v>Sudanese</c:v>
                </c:pt>
                <c:pt idx="4">
                  <c:v>Kenyan</c:v>
                </c:pt>
                <c:pt idx="5">
                  <c:v>Somali</c:v>
                </c:pt>
                <c:pt idx="6">
                  <c:v>Indonesian</c:v>
                </c:pt>
                <c:pt idx="7">
                  <c:v>Nigerian</c:v>
                </c:pt>
                <c:pt idx="8">
                  <c:v>Other</c:v>
                </c:pt>
              </c:strCache>
            </c:strRef>
          </c:cat>
          <c:val>
            <c:numRef>
              <c:f>Sheet1!$E$5:$E$13</c:f>
              <c:numCache>
                <c:formatCode>General</c:formatCode>
                <c:ptCount val="9"/>
                <c:pt idx="0">
                  <c:v>452</c:v>
                </c:pt>
                <c:pt idx="1">
                  <c:v>361</c:v>
                </c:pt>
                <c:pt idx="2">
                  <c:v>249</c:v>
                </c:pt>
                <c:pt idx="3">
                  <c:v>240</c:v>
                </c:pt>
                <c:pt idx="4">
                  <c:v>164</c:v>
                </c:pt>
                <c:pt idx="5">
                  <c:v>157</c:v>
                </c:pt>
                <c:pt idx="6">
                  <c:v>107</c:v>
                </c:pt>
                <c:pt idx="7">
                  <c:v>91</c:v>
                </c:pt>
                <c:pt idx="8">
                  <c:v>174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9599-AA47-A412-6B4B84E28F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Sheet1!$G$1:$T$1</c:f>
              <c:strCache>
                <c:ptCount val="14"/>
                <c:pt idx="0">
                  <c:v>00-14 </c:v>
                </c:pt>
                <c:pt idx="1">
                  <c:v>15-19 </c:v>
                </c:pt>
                <c:pt idx="2">
                  <c:v>20-24 </c:v>
                </c:pt>
                <c:pt idx="3">
                  <c:v>25-29 </c:v>
                </c:pt>
                <c:pt idx="4">
                  <c:v>30-34 </c:v>
                </c:pt>
                <c:pt idx="5">
                  <c:v>35-39 </c:v>
                </c:pt>
                <c:pt idx="6">
                  <c:v>40-44 </c:v>
                </c:pt>
                <c:pt idx="7">
                  <c:v>45-49 </c:v>
                </c:pt>
                <c:pt idx="8">
                  <c:v>50-54 </c:v>
                </c:pt>
                <c:pt idx="9">
                  <c:v>55-59 </c:v>
                </c:pt>
                <c:pt idx="10">
                  <c:v>60-64 </c:v>
                </c:pt>
                <c:pt idx="11">
                  <c:v>65-69 </c:v>
                </c:pt>
                <c:pt idx="12">
                  <c:v>70-74 </c:v>
                </c:pt>
                <c:pt idx="13">
                  <c:v>75+ </c:v>
                </c:pt>
              </c:strCache>
            </c:strRef>
          </c:cat>
          <c:val>
            <c:numRef>
              <c:f>Sheet1!$G$2:$T$2</c:f>
              <c:numCache>
                <c:formatCode>General</c:formatCode>
                <c:ptCount val="14"/>
                <c:pt idx="0">
                  <c:v>18</c:v>
                </c:pt>
                <c:pt idx="1">
                  <c:v>76</c:v>
                </c:pt>
                <c:pt idx="2">
                  <c:v>32</c:v>
                </c:pt>
                <c:pt idx="3">
                  <c:v>199</c:v>
                </c:pt>
                <c:pt idx="4">
                  <c:v>341</c:v>
                </c:pt>
                <c:pt idx="5">
                  <c:v>265</c:v>
                </c:pt>
                <c:pt idx="6">
                  <c:v>284</c:v>
                </c:pt>
                <c:pt idx="7">
                  <c:v>321</c:v>
                </c:pt>
                <c:pt idx="8">
                  <c:v>125</c:v>
                </c:pt>
                <c:pt idx="9">
                  <c:v>92</c:v>
                </c:pt>
                <c:pt idx="10">
                  <c:v>65</c:v>
                </c:pt>
                <c:pt idx="11">
                  <c:v>100</c:v>
                </c:pt>
                <c:pt idx="12">
                  <c:v>48</c:v>
                </c:pt>
                <c:pt idx="1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B43-1E4B-BADC-8C0636753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95074464"/>
        <c:axId val="595076192"/>
      </c:barChart>
      <c:catAx>
        <c:axId val="595074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076192"/>
        <c:crosses val="autoZero"/>
        <c:auto val="1"/>
        <c:lblAlgn val="ctr"/>
        <c:lblOffset val="100"/>
        <c:noMultiLvlLbl val="0"/>
      </c:catAx>
      <c:valAx>
        <c:axId val="5950761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950744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17418939693205"/>
          <c:y val="0.10260047834581576"/>
          <c:w val="0.64765162120613595"/>
          <c:h val="0.82310528789995341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6">
                  <a:shade val="53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E94-E641-A69C-C30F0B223BC0}"/>
              </c:ext>
            </c:extLst>
          </c:dPt>
          <c:dPt>
            <c:idx val="1"/>
            <c:bubble3D val="0"/>
            <c:spPr>
              <a:solidFill>
                <a:schemeClr val="accent6">
                  <a:shade val="76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E94-E641-A69C-C30F0B223BC0}"/>
              </c:ext>
            </c:extLst>
          </c:dPt>
          <c:dPt>
            <c:idx val="2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E94-E641-A69C-C30F0B223BC0}"/>
              </c:ext>
            </c:extLst>
          </c:dPt>
          <c:dPt>
            <c:idx val="3"/>
            <c:bubble3D val="0"/>
            <c:spPr>
              <a:solidFill>
                <a:schemeClr val="accent6">
                  <a:tint val="77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E94-E641-A69C-C30F0B223BC0}"/>
              </c:ext>
            </c:extLst>
          </c:dPt>
          <c:dPt>
            <c:idx val="4"/>
            <c:bubble3D val="0"/>
            <c:spPr>
              <a:solidFill>
                <a:schemeClr val="accent6">
                  <a:tint val="54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E94-E641-A69C-C30F0B223BC0}"/>
              </c:ext>
            </c:extLst>
          </c:dPt>
          <c:dLbls>
            <c:dLbl>
              <c:idx val="0"/>
              <c:layout>
                <c:manualLayout>
                  <c:x val="0.15809827039096203"/>
                  <c:y val="-0.1155316401221329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94-E641-A69C-C30F0B223BC0}"/>
                </c:ext>
              </c:extLst>
            </c:dLbl>
            <c:dLbl>
              <c:idx val="1"/>
              <c:layout>
                <c:manualLayout>
                  <c:x val="9.9199141136267016E-2"/>
                  <c:y val="0.1311617391698432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E94-E641-A69C-C30F0B223BC0}"/>
                </c:ext>
              </c:extLst>
            </c:dLbl>
            <c:dLbl>
              <c:idx val="2"/>
              <c:layout>
                <c:manualLayout>
                  <c:x val="-0.17002222423902039"/>
                  <c:y val="0.12473804186538134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E94-E641-A69C-C30F0B223BC0}"/>
                </c:ext>
              </c:extLst>
            </c:dLbl>
            <c:dLbl>
              <c:idx val="3"/>
              <c:layout>
                <c:manualLayout>
                  <c:x val="-0.17106803639414608"/>
                  <c:y val="-6.2517052933606113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E94-E641-A69C-C30F0B223BC0}"/>
                </c:ext>
              </c:extLst>
            </c:dLbl>
            <c:dLbl>
              <c:idx val="4"/>
              <c:layout>
                <c:manualLayout>
                  <c:x val="-9.7347925014274694E-2"/>
                  <c:y val="-0.1672076242609776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E94-E641-A69C-C30F0B223B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Sheet1!$AD$2:$AD$6</c:f>
              <c:strCache>
                <c:ptCount val="5"/>
                <c:pt idx="0">
                  <c:v>Colorado</c:v>
                </c:pt>
                <c:pt idx="1">
                  <c:v>Kansas</c:v>
                </c:pt>
                <c:pt idx="2">
                  <c:v>Missouri</c:v>
                </c:pt>
                <c:pt idx="3">
                  <c:v>Nebraska</c:v>
                </c:pt>
                <c:pt idx="4">
                  <c:v>Oklahoma</c:v>
                </c:pt>
              </c:strCache>
            </c:strRef>
          </c:cat>
          <c:val>
            <c:numRef>
              <c:f>Sheet1!$AE$2:$AE$6</c:f>
              <c:numCache>
                <c:formatCode>General</c:formatCode>
                <c:ptCount val="5"/>
                <c:pt idx="0">
                  <c:v>9379</c:v>
                </c:pt>
                <c:pt idx="1">
                  <c:v>3143</c:v>
                </c:pt>
                <c:pt idx="2">
                  <c:v>4818</c:v>
                </c:pt>
                <c:pt idx="3">
                  <c:v>5631</c:v>
                </c:pt>
                <c:pt idx="4">
                  <c:v>1851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E94-E641-A69C-C30F0B223B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9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49331-34AC-B64A-8C5A-6CFDFED54112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7A0A52-277A-C543-B863-D4BC80EE07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299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Failure to consider </a:t>
            </a:r>
            <a:r>
              <a:rPr lang="en-GB" sz="1200" dirty="0">
                <a:solidFill>
                  <a:srgbClr val="FF0000"/>
                </a:solidFill>
              </a:rPr>
              <a:t>variations within</a:t>
            </a:r>
            <a:r>
              <a:rPr lang="en-GB" sz="1200" dirty="0"/>
              <a:t> a country’s prevalence data;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Unable to segment at this level in the population data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8073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Failure to consider </a:t>
            </a:r>
            <a:r>
              <a:rPr lang="en-GB" sz="1200" dirty="0">
                <a:solidFill>
                  <a:srgbClr val="FF0000"/>
                </a:solidFill>
              </a:rPr>
              <a:t>variations within</a:t>
            </a:r>
            <a:r>
              <a:rPr lang="en-GB" sz="1200" dirty="0"/>
              <a:t> a country’s prevalence data;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err="1"/>
              <a:t>Ortensi</a:t>
            </a:r>
            <a:r>
              <a:rPr lang="en-GB" sz="1200" dirty="0"/>
              <a:t> proposes a solution that gets us some way towards a better estimate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2692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/>
              <a:t>6. Failure to take </a:t>
            </a:r>
            <a:r>
              <a:rPr lang="en-GB" sz="1200" dirty="0">
                <a:solidFill>
                  <a:srgbClr val="FF0000"/>
                </a:solidFill>
              </a:rPr>
              <a:t>age of cutting </a:t>
            </a:r>
            <a:r>
              <a:rPr lang="en-GB" sz="1200" dirty="0"/>
              <a:t>into account;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296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Box plot to determine where the age of cutting concentrates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3926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12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5583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147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703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073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551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 Schrijver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 al.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2020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Yoder and Van </a:t>
            </a:r>
            <a:r>
              <a:rPr lang="en-GB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Baelen</a:t>
            </a:r>
            <a:r>
              <a:rPr lang="en-GB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38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386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541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1395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0769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458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408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8272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95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2656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/>
              <a:t>Limiting the </a:t>
            </a:r>
            <a:r>
              <a:rPr lang="en-GB" sz="1200" dirty="0">
                <a:solidFill>
                  <a:srgbClr val="FF0000"/>
                </a:solidFill>
              </a:rPr>
              <a:t>countries-of-origin</a:t>
            </a:r>
            <a:r>
              <a:rPr lang="en-GB" sz="1200" dirty="0"/>
              <a:t> considered relevant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9492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644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A0A52-277A-C543-B863-D4BC80EE079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90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63350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4112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748DF-87BD-E141-9B14-E8268A497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E30464-04EC-0349-BACE-1D50F7868B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E2827D-7F60-354E-A9AC-05084301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81E7-DD2E-0D43-96EF-06A1B9B6BED5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0ACFA4-CAF2-A749-969C-42C8E2C18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DBE1ED-6F63-A04A-8F69-111AA0432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0EE9-E887-ED4F-9C74-FC07B838E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06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A42D9-39E0-C941-B4C5-5297D3A08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8E662-0C17-8144-9847-831E2754D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573E7-1E9D-554A-B801-7556278C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81E7-DD2E-0D43-96EF-06A1B9B6BED5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B64DA-3B5B-0B4D-AA4A-6279D16F6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DE5D0-3A0E-6C47-BFDD-C9699263D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0EE9-E887-ED4F-9C74-FC07B838E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617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CD15AF-312B-794B-A7A1-E5C7BBE8F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C2D3EA-87D5-A240-A288-CDB364245A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7891D-05EB-394A-B586-0FC49434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81E7-DD2E-0D43-96EF-06A1B9B6BED5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96438-AF68-1A4C-94FE-B89807C8C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F6BB8-CE8C-BE44-ADC3-0E164F79B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0EE9-E887-ED4F-9C74-FC07B838E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9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64C88-CC0C-EF4C-A221-AEA87C3BD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2A189-18BB-0C46-8F18-C32FA43D74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5734D-BC90-2F47-94F9-06BFA5807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81E7-DD2E-0D43-96EF-06A1B9B6BED5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19B73-78B3-724E-AE0E-4A6BDB3D6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D4DF0-9B63-6B42-B8F5-5FFAD3E80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0EE9-E887-ED4F-9C74-FC07B838E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467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0822F-3C22-AC48-AF5B-C641C8180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49CA0-A977-5F49-AE94-B9FCE2E57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3B2DC-92D2-1F4E-8B37-6E2F7E80B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81E7-DD2E-0D43-96EF-06A1B9B6BED5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8849B-202B-1849-8B7B-B68A8C275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5D0D7-4585-3643-803E-C1C6D6D64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0EE9-E887-ED4F-9C74-FC07B838E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439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A64D2-5BF3-B94E-BD9D-1D61BB127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06193-9A17-F740-835E-9009098F2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3C7184-55D2-0547-9624-782BC53BC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AE7AA-90ED-AE43-84D6-ECC9C2E1E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81E7-DD2E-0D43-96EF-06A1B9B6BED5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F506-3AC3-8645-B8D5-0F4C9FB92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12B939-3535-0B41-862A-9790527C4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0EE9-E887-ED4F-9C74-FC07B838E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3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A29DD-ED66-1943-8EDC-45FBE797A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4D2B7-FF6E-3D4B-86CA-976F89D65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20636D-57E8-154A-8234-B014934481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13B4F5-F61B-B646-9FCF-6BE2B1FB36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D93D37-D654-584D-87E5-1E7B0CE37A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C38608-6ED9-F641-B3B7-BC4416E3D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81E7-DD2E-0D43-96EF-06A1B9B6BED5}" type="datetimeFigureOut">
              <a:rPr lang="en-US" smtClean="0"/>
              <a:t>4/9/24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432E302-A096-D44D-8838-B028606E8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96AF9F-3215-1C49-9957-8745D9EDC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0EE9-E887-ED4F-9C74-FC07B838E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734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5EA00-6CE1-C048-9D76-7E98B304B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6B77E6-3BC1-0A4C-A247-E087E288A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81E7-DD2E-0D43-96EF-06A1B9B6BED5}" type="datetimeFigureOut">
              <a:rPr lang="en-US" smtClean="0"/>
              <a:t>4/9/24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77E292-7E64-A541-BB24-6034E6AC9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069AD4-2613-B347-8EC1-D374D1CA6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0EE9-E887-ED4F-9C74-FC07B838E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573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95EEC-5B11-4E4C-994B-AD2A110B9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81E7-DD2E-0D43-96EF-06A1B9B6BED5}" type="datetimeFigureOut">
              <a:rPr lang="en-US" smtClean="0"/>
              <a:t>4/9/24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1CFD29-08CA-A942-B764-494675E92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4B2EA-C629-624C-BFE9-32497308E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0EE9-E887-ED4F-9C74-FC07B838E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652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66CD1-C659-514D-94C0-0562FEAB2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27BE5-06D4-7441-A3A0-B7949D2964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C0190-38CE-F34F-96B0-1E9391B3BD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73FD4-D5C0-A046-8373-457A7C091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81E7-DD2E-0D43-96EF-06A1B9B6BED5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712995-1811-2B40-B50E-72DF8185D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6F756F-159F-AD4F-93A8-5F9E7D3CC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0EE9-E887-ED4F-9C74-FC07B838E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13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1411-7015-EB4A-9DFE-3A7EDEF4F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18F505-5822-BF41-95F2-C97A7AFA80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748AA9-DAD8-8E45-AFA2-4B0A693A3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C7F38-44D3-CB40-B1C6-2806A3F32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C81E7-DD2E-0D43-96EF-06A1B9B6BED5}" type="datetimeFigureOut">
              <a:rPr lang="en-US" smtClean="0"/>
              <a:t>4/9/24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69DB33-9A89-8340-9F51-34CE4C0CD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75CB79-E2D1-8149-9F83-24DBD5CE5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A0EE9-E887-ED4F-9C74-FC07B838E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293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030CDD-1B34-7F46-B8EC-F962014A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773AD-BF66-1047-919A-BFC919D65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B2D9C-2A96-014C-BD50-A14F5C2EC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AC81E7-DD2E-0D43-96EF-06A1B9B6BED5}" type="datetimeFigureOut">
              <a:rPr lang="en-US" smtClean="0"/>
              <a:t>4/9/24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09DA1-067A-9648-A4CB-A5E600898B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43ABDE-C3AF-5043-BCF2-D5AA9E4A46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A0EE9-E887-ED4F-9C74-FC07B838E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16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5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6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7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AF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buSzPts val="1800"/>
            </a:pPr>
            <a:endParaRPr sz="180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" descr="ahalogo6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98623" y="2162224"/>
            <a:ext cx="2575853" cy="2533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1F0A65-17DC-CDAB-5517-4412848348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989" y="529839"/>
            <a:ext cx="4097390" cy="5798322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82F7172-1D4B-C547-B3F9-6E043321F6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4172264"/>
              </p:ext>
            </p:extLst>
          </p:nvPr>
        </p:nvGraphicFramePr>
        <p:xfrm>
          <a:off x="653143" y="1465197"/>
          <a:ext cx="10972800" cy="46777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DDEDDC2-7CAA-6A43-9C17-9BE6B82E1E37}"/>
              </a:ext>
            </a:extLst>
          </p:cNvPr>
          <p:cNvSpPr txBox="1"/>
          <p:nvPr/>
        </p:nvSpPr>
        <p:spPr>
          <a:xfrm>
            <a:off x="10451015" y="183935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Sean Callaghan, 2021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629C0F18-F136-1744-B340-D41011AAFC0B}"/>
              </a:ext>
            </a:extLst>
          </p:cNvPr>
          <p:cNvSpPr txBox="1">
            <a:spLocks/>
          </p:cNvSpPr>
          <p:nvPr/>
        </p:nvSpPr>
        <p:spPr>
          <a:xfrm>
            <a:off x="772886" y="848831"/>
            <a:ext cx="9471494" cy="809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Prevalence in Ethiopia</a:t>
            </a:r>
          </a:p>
        </p:txBody>
      </p:sp>
      <p:pic>
        <p:nvPicPr>
          <p:cNvPr id="4" name="Google Shape;100;g1fa113f6fb4_8_0" descr="ahalogo6.png">
            <a:extLst>
              <a:ext uri="{FF2B5EF4-FFF2-40B4-BE49-F238E27FC236}">
                <a16:creationId xmlns:a16="http://schemas.microsoft.com/office/drawing/2014/main" id="{926108CD-1431-5DFB-9B14-0723D65D47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66251" y="6295027"/>
            <a:ext cx="433544" cy="4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D600FE3-AF35-9DF6-22FF-82C65472C881}"/>
              </a:ext>
            </a:extLst>
          </p:cNvPr>
          <p:cNvSpPr txBox="1"/>
          <p:nvPr/>
        </p:nvSpPr>
        <p:spPr>
          <a:xfrm>
            <a:off x="827905" y="1473640"/>
            <a:ext cx="76592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Addressing Limitation 3 &amp; 4 – desegregate by age based on all available surveys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F21D48-BC54-DBEE-2B5E-0FCC9CA93D78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10" name="Google Shape;99;g1fa113f6fb4_8_0">
              <a:extLst>
                <a:ext uri="{FF2B5EF4-FFF2-40B4-BE49-F238E27FC236}">
                  <a16:creationId xmlns:a16="http://schemas.microsoft.com/office/drawing/2014/main" id="{AD00C976-8EF4-B3CB-574E-4397E5DF89EE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13" name="Google Shape;90;p1" descr="ahalogo6.png">
              <a:extLst>
                <a:ext uri="{FF2B5EF4-FFF2-40B4-BE49-F238E27FC236}">
                  <a16:creationId xmlns:a16="http://schemas.microsoft.com/office/drawing/2014/main" id="{8DA9A875-277A-F127-40B5-1C077297494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90;p1" descr="ahalogo6.png">
              <a:extLst>
                <a:ext uri="{FF2B5EF4-FFF2-40B4-BE49-F238E27FC236}">
                  <a16:creationId xmlns:a16="http://schemas.microsoft.com/office/drawing/2014/main" id="{00E008C9-B5C4-7356-32A7-A206FD3B6C2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872510-9E4B-7152-F7BC-4AC9EE93C1B1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6" name="Rectangle 15" descr="Purple Header Bar">
              <a:extLst>
                <a:ext uri="{FF2B5EF4-FFF2-40B4-BE49-F238E27FC236}">
                  <a16:creationId xmlns:a16="http://schemas.microsoft.com/office/drawing/2014/main" id="{6F61DA8B-07D7-8BEA-86BB-E8E44088057C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1C92837-9F92-C4E4-35F8-07FA29906A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FF0BE40-9A03-40F9-4264-6448DC2B9269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765194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82F7172-1D4B-C547-B3F9-6E043321F6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9169902"/>
              </p:ext>
            </p:extLst>
          </p:nvPr>
        </p:nvGraphicFramePr>
        <p:xfrm>
          <a:off x="653143" y="1465197"/>
          <a:ext cx="10972800" cy="4716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DDEDDC2-7CAA-6A43-9C17-9BE6B82E1E37}"/>
              </a:ext>
            </a:extLst>
          </p:cNvPr>
          <p:cNvSpPr txBox="1"/>
          <p:nvPr/>
        </p:nvSpPr>
        <p:spPr>
          <a:xfrm>
            <a:off x="10451015" y="183935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Sean Callaghan, 2021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629C0F18-F136-1744-B340-D41011AAFC0B}"/>
              </a:ext>
            </a:extLst>
          </p:cNvPr>
          <p:cNvSpPr txBox="1">
            <a:spLocks/>
          </p:cNvSpPr>
          <p:nvPr/>
        </p:nvSpPr>
        <p:spPr>
          <a:xfrm>
            <a:off x="772886" y="848831"/>
            <a:ext cx="9471494" cy="809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Prevalence in Ethiopia</a:t>
            </a:r>
          </a:p>
        </p:txBody>
      </p:sp>
      <p:pic>
        <p:nvPicPr>
          <p:cNvPr id="4" name="Google Shape;100;g1fa113f6fb4_8_0" descr="ahalogo6.png">
            <a:extLst>
              <a:ext uri="{FF2B5EF4-FFF2-40B4-BE49-F238E27FC236}">
                <a16:creationId xmlns:a16="http://schemas.microsoft.com/office/drawing/2014/main" id="{926108CD-1431-5DFB-9B14-0723D65D473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66251" y="6295027"/>
            <a:ext cx="433544" cy="4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739A43-CBF1-83F3-6023-FE92549B58F6}"/>
              </a:ext>
            </a:extLst>
          </p:cNvPr>
          <p:cNvSpPr txBox="1"/>
          <p:nvPr/>
        </p:nvSpPr>
        <p:spPr>
          <a:xfrm>
            <a:off x="566057" y="1868515"/>
            <a:ext cx="19291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Age-specific mean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86788B-E7D9-996D-829F-D6940D59E3B0}"/>
              </a:ext>
            </a:extLst>
          </p:cNvPr>
          <p:cNvSpPr txBox="1"/>
          <p:nvPr/>
        </p:nvSpPr>
        <p:spPr>
          <a:xfrm>
            <a:off x="4532787" y="6465477"/>
            <a:ext cx="76592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Addressing Limitation 3 &amp; 4 – desegregate by age based on all available surveys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076775-9D02-B877-4C5F-30C5B1E07A39}"/>
              </a:ext>
            </a:extLst>
          </p:cNvPr>
          <p:cNvSpPr txBox="1"/>
          <p:nvPr/>
        </p:nvSpPr>
        <p:spPr>
          <a:xfrm>
            <a:off x="827905" y="1473640"/>
            <a:ext cx="76592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Addressing Limitation 3 &amp; 4 – desegregate by age based on all available surveys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231BD6-62A8-7F3B-D8E1-FFB244CDB59D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18" name="Google Shape;99;g1fa113f6fb4_8_0">
              <a:extLst>
                <a:ext uri="{FF2B5EF4-FFF2-40B4-BE49-F238E27FC236}">
                  <a16:creationId xmlns:a16="http://schemas.microsoft.com/office/drawing/2014/main" id="{BFEA4BFA-699E-CD72-F2DF-7529491105D6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19" name="Google Shape;90;p1" descr="ahalogo6.png">
              <a:extLst>
                <a:ext uri="{FF2B5EF4-FFF2-40B4-BE49-F238E27FC236}">
                  <a16:creationId xmlns:a16="http://schemas.microsoft.com/office/drawing/2014/main" id="{25B017C7-2940-0388-B43E-4ADE6FD5C82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90;p1" descr="ahalogo6.png">
              <a:extLst>
                <a:ext uri="{FF2B5EF4-FFF2-40B4-BE49-F238E27FC236}">
                  <a16:creationId xmlns:a16="http://schemas.microsoft.com/office/drawing/2014/main" id="{467767CA-F914-8924-54D2-46156AA5DCA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3385921-3705-E4C7-F4FA-DD84DE3B5AAF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22" name="Rectangle 21" descr="Purple Header Bar">
              <a:extLst>
                <a:ext uri="{FF2B5EF4-FFF2-40B4-BE49-F238E27FC236}">
                  <a16:creationId xmlns:a16="http://schemas.microsoft.com/office/drawing/2014/main" id="{9F973BA0-CC2C-D2B1-9967-5DCBAB7D5B9E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F087FD99-2509-F5B5-92B2-0F44352F6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5C24C8F-D175-7F8A-67AA-02468005D5D4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30740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A687492D-A746-655C-3075-A672642C89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9034527"/>
              </p:ext>
            </p:extLst>
          </p:nvPr>
        </p:nvGraphicFramePr>
        <p:xfrm>
          <a:off x="653143" y="1449699"/>
          <a:ext cx="10972800" cy="4812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9DDEDDC2-7CAA-6A43-9C17-9BE6B82E1E37}"/>
              </a:ext>
            </a:extLst>
          </p:cNvPr>
          <p:cNvSpPr txBox="1"/>
          <p:nvPr/>
        </p:nvSpPr>
        <p:spPr>
          <a:xfrm>
            <a:off x="10451015" y="183935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Sean Callaghan, 2021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629C0F18-F136-1744-B340-D41011AAFC0B}"/>
              </a:ext>
            </a:extLst>
          </p:cNvPr>
          <p:cNvSpPr txBox="1">
            <a:spLocks/>
          </p:cNvSpPr>
          <p:nvPr/>
        </p:nvSpPr>
        <p:spPr>
          <a:xfrm>
            <a:off x="772886" y="848831"/>
            <a:ext cx="9471494" cy="809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Prevalence in Ethiopia</a:t>
            </a:r>
          </a:p>
        </p:txBody>
      </p:sp>
      <p:pic>
        <p:nvPicPr>
          <p:cNvPr id="4" name="Google Shape;100;g1fa113f6fb4_8_0" descr="ahalogo6.png">
            <a:extLst>
              <a:ext uri="{FF2B5EF4-FFF2-40B4-BE49-F238E27FC236}">
                <a16:creationId xmlns:a16="http://schemas.microsoft.com/office/drawing/2014/main" id="{926108CD-1431-5DFB-9B14-0723D65D473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566251" y="6295027"/>
            <a:ext cx="433544" cy="4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02A50B-ECD5-E087-00C9-D99C3B57D4C9}"/>
              </a:ext>
            </a:extLst>
          </p:cNvPr>
          <p:cNvSpPr txBox="1"/>
          <p:nvPr/>
        </p:nvSpPr>
        <p:spPr>
          <a:xfrm>
            <a:off x="327090" y="2688875"/>
            <a:ext cx="19291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National Average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1752F99-5486-73BF-0B4B-553B8303ED0E}"/>
              </a:ext>
            </a:extLst>
          </p:cNvPr>
          <p:cNvGrpSpPr/>
          <p:nvPr/>
        </p:nvGrpSpPr>
        <p:grpSpPr>
          <a:xfrm>
            <a:off x="0" y="0"/>
            <a:ext cx="12253670" cy="616366"/>
            <a:chOff x="0" y="0"/>
            <a:chExt cx="12253670" cy="616366"/>
          </a:xfrm>
        </p:grpSpPr>
        <p:sp>
          <p:nvSpPr>
            <p:cNvPr id="6" name="Rectangle 5" descr="Purple Header Bar">
              <a:extLst>
                <a:ext uri="{FF2B5EF4-FFF2-40B4-BE49-F238E27FC236}">
                  <a16:creationId xmlns:a16="http://schemas.microsoft.com/office/drawing/2014/main" id="{ED3DC862-A5A8-96E3-1D90-4E5D769BD8C7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68863C-D034-E63D-D72F-772D202A2E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F15CD23-7BEC-602F-A3DE-58460DBA5BA2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B84E6EB-3529-1636-5D60-FC29E605A71E}"/>
              </a:ext>
            </a:extLst>
          </p:cNvPr>
          <p:cNvSpPr txBox="1"/>
          <p:nvPr/>
        </p:nvSpPr>
        <p:spPr>
          <a:xfrm>
            <a:off x="827905" y="1473640"/>
            <a:ext cx="76592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Addressing Limitation 3 &amp; 4 – desegregate by age based on all available surveys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1A31A0-CCAA-95A7-0A88-DCB0D0CF3B02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16" name="Google Shape;99;g1fa113f6fb4_8_0">
              <a:extLst>
                <a:ext uri="{FF2B5EF4-FFF2-40B4-BE49-F238E27FC236}">
                  <a16:creationId xmlns:a16="http://schemas.microsoft.com/office/drawing/2014/main" id="{02E60907-1068-5CCA-F39D-B5CE50FD45EC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17" name="Google Shape;90;p1" descr="ahalogo6.png">
              <a:extLst>
                <a:ext uri="{FF2B5EF4-FFF2-40B4-BE49-F238E27FC236}">
                  <a16:creationId xmlns:a16="http://schemas.microsoft.com/office/drawing/2014/main" id="{D071D182-2EF3-DC07-97D6-7D0C372B528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90;p1" descr="ahalogo6.png">
              <a:extLst>
                <a:ext uri="{FF2B5EF4-FFF2-40B4-BE49-F238E27FC236}">
                  <a16:creationId xmlns:a16="http://schemas.microsoft.com/office/drawing/2014/main" id="{3193CC17-1789-34E5-3430-D1965AB0BC8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6CB76E8-AD91-2BEB-7343-E9335ADB6392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20" name="Rectangle 19" descr="Purple Header Bar">
              <a:extLst>
                <a:ext uri="{FF2B5EF4-FFF2-40B4-BE49-F238E27FC236}">
                  <a16:creationId xmlns:a16="http://schemas.microsoft.com/office/drawing/2014/main" id="{92E61051-4B33-837D-8F5A-7C72ADA6CC08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DE39E58-91A7-3A0D-993B-3468AFA4E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05F16D0-92E3-479C-C37F-7C9CC24F06D5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1E33E082-EF7B-A0F0-AD44-794ECA5642F8}"/>
              </a:ext>
            </a:extLst>
          </p:cNvPr>
          <p:cNvSpPr txBox="1"/>
          <p:nvPr/>
        </p:nvSpPr>
        <p:spPr>
          <a:xfrm>
            <a:off x="566057" y="1868515"/>
            <a:ext cx="192917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Age-specific mean</a:t>
            </a:r>
          </a:p>
        </p:txBody>
      </p:sp>
    </p:spTree>
    <p:extLst>
      <p:ext uri="{BB962C8B-B14F-4D97-AF65-F5344CB8AC3E}">
        <p14:creationId xmlns:p14="http://schemas.microsoft.com/office/powerpoint/2010/main" val="22390100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3D7BDC4-33C0-B505-302D-1BFA4CBC49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89" b="35082"/>
          <a:stretch/>
        </p:blipFill>
        <p:spPr>
          <a:xfrm rot="13958586">
            <a:off x="2238086" y="2940099"/>
            <a:ext cx="2103521" cy="5454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F6E111-E39B-F7F1-F6BD-3DF5760D78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989" b="35082"/>
          <a:stretch/>
        </p:blipFill>
        <p:spPr>
          <a:xfrm rot="19768252">
            <a:off x="8260967" y="3639857"/>
            <a:ext cx="2103521" cy="545431"/>
          </a:xfrm>
          <a:prstGeom prst="rect">
            <a:avLst/>
          </a:prstGeom>
        </p:spPr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B82F7172-1D4B-C547-B3F9-6E043321F6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89419585"/>
              </p:ext>
            </p:extLst>
          </p:nvPr>
        </p:nvGraphicFramePr>
        <p:xfrm>
          <a:off x="653143" y="1449699"/>
          <a:ext cx="10972800" cy="4784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A87CE97-9BAB-494E-B0D8-C106E8711587}"/>
              </a:ext>
            </a:extLst>
          </p:cNvPr>
          <p:cNvSpPr/>
          <p:nvPr/>
        </p:nvSpPr>
        <p:spPr>
          <a:xfrm>
            <a:off x="2719122" y="4031754"/>
            <a:ext cx="58238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Previous studies over-estimated children at risk and under-estimated adults living with FGM/C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DEDDC2-7CAA-6A43-9C17-9BE6B82E1E37}"/>
              </a:ext>
            </a:extLst>
          </p:cNvPr>
          <p:cNvSpPr txBox="1"/>
          <p:nvPr/>
        </p:nvSpPr>
        <p:spPr>
          <a:xfrm>
            <a:off x="10451015" y="183935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Sean Callaghan, 2021</a:t>
            </a:r>
          </a:p>
        </p:txBody>
      </p:sp>
      <p:sp>
        <p:nvSpPr>
          <p:cNvPr id="12" name="Title 9">
            <a:extLst>
              <a:ext uri="{FF2B5EF4-FFF2-40B4-BE49-F238E27FC236}">
                <a16:creationId xmlns:a16="http://schemas.microsoft.com/office/drawing/2014/main" id="{629C0F18-F136-1744-B340-D41011AAFC0B}"/>
              </a:ext>
            </a:extLst>
          </p:cNvPr>
          <p:cNvSpPr txBox="1">
            <a:spLocks/>
          </p:cNvSpPr>
          <p:nvPr/>
        </p:nvSpPr>
        <p:spPr>
          <a:xfrm>
            <a:off x="772886" y="833333"/>
            <a:ext cx="9471494" cy="8094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Prevalence in Ethiopia</a:t>
            </a:r>
          </a:p>
        </p:txBody>
      </p:sp>
      <p:pic>
        <p:nvPicPr>
          <p:cNvPr id="4" name="Google Shape;100;g1fa113f6fb4_8_0" descr="ahalogo6.png">
            <a:extLst>
              <a:ext uri="{FF2B5EF4-FFF2-40B4-BE49-F238E27FC236}">
                <a16:creationId xmlns:a16="http://schemas.microsoft.com/office/drawing/2014/main" id="{926108CD-1431-5DFB-9B14-0723D65D473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566251" y="6295027"/>
            <a:ext cx="433544" cy="42642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D5688A-3BC5-438A-B25D-C5CEA42AF127}"/>
              </a:ext>
            </a:extLst>
          </p:cNvPr>
          <p:cNvSpPr txBox="1"/>
          <p:nvPr/>
        </p:nvSpPr>
        <p:spPr>
          <a:xfrm>
            <a:off x="229307" y="1913297"/>
            <a:ext cx="19559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Age-specific Mean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762E3D-7FF1-EB0D-E15A-4EDEBFBAE467}"/>
              </a:ext>
            </a:extLst>
          </p:cNvPr>
          <p:cNvSpPr txBox="1"/>
          <p:nvPr/>
        </p:nvSpPr>
        <p:spPr>
          <a:xfrm>
            <a:off x="327090" y="2746227"/>
            <a:ext cx="18581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National Average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2EDCE6-71F7-7671-3C92-5D1AEAF93A5B}"/>
              </a:ext>
            </a:extLst>
          </p:cNvPr>
          <p:cNvSpPr txBox="1"/>
          <p:nvPr/>
        </p:nvSpPr>
        <p:spPr>
          <a:xfrm>
            <a:off x="827905" y="1473640"/>
            <a:ext cx="76592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Addressing Limitation 3 &amp; 4 – desegregate by age based on all available surveys 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672F706-49B8-B572-7E3B-7AC53AE31D58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18" name="Google Shape;99;g1fa113f6fb4_8_0">
              <a:extLst>
                <a:ext uri="{FF2B5EF4-FFF2-40B4-BE49-F238E27FC236}">
                  <a16:creationId xmlns:a16="http://schemas.microsoft.com/office/drawing/2014/main" id="{C5D9CCC1-B890-2C33-C7A6-623E1A9161DA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19" name="Google Shape;90;p1" descr="ahalogo6.png">
              <a:extLst>
                <a:ext uri="{FF2B5EF4-FFF2-40B4-BE49-F238E27FC236}">
                  <a16:creationId xmlns:a16="http://schemas.microsoft.com/office/drawing/2014/main" id="{2C7A227D-AA9E-3341-8A37-8A938B0EDB1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90;p1" descr="ahalogo6.png">
              <a:extLst>
                <a:ext uri="{FF2B5EF4-FFF2-40B4-BE49-F238E27FC236}">
                  <a16:creationId xmlns:a16="http://schemas.microsoft.com/office/drawing/2014/main" id="{6D791AA5-0761-8246-FE21-0926EE66971F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18E0A90-B8B7-3DAF-DE11-959F78C1CF6F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22" name="Rectangle 21" descr="Purple Header Bar">
              <a:extLst>
                <a:ext uri="{FF2B5EF4-FFF2-40B4-BE49-F238E27FC236}">
                  <a16:creationId xmlns:a16="http://schemas.microsoft.com/office/drawing/2014/main" id="{1EFA893E-0D16-85A2-B8FC-AC302EC070E0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EE0952E-D13E-8F42-52DA-E76E9C425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44CE1EC-094A-8313-BD80-293536234C72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1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D87F-BAF3-DB42-94E0-46CCCCED4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0839" y="1122363"/>
            <a:ext cx="5037773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Variations</a:t>
            </a:r>
            <a:br>
              <a:rPr lang="en-US" b="1" dirty="0"/>
            </a:br>
            <a:r>
              <a:rPr lang="en-US" b="1" dirty="0"/>
              <a:t>within a country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9B783A4-3034-C149-8BE1-9048F840B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66145" y="4015959"/>
            <a:ext cx="3947160" cy="203400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Less about regions and more about ethnicity</a:t>
            </a:r>
          </a:p>
          <a:p>
            <a:endParaRPr lang="en-US" dirty="0"/>
          </a:p>
          <a:p>
            <a:r>
              <a:rPr lang="en-US" dirty="0"/>
              <a:t>Migrant population data often does not allow us to segment at this level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C37F95-7FE5-3D45-B0E0-20526A2EA7BA}"/>
              </a:ext>
            </a:extLst>
          </p:cNvPr>
          <p:cNvSpPr txBox="1"/>
          <p:nvPr/>
        </p:nvSpPr>
        <p:spPr>
          <a:xfrm>
            <a:off x="10451015" y="183935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Sean Callaghan,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646163-828D-4843-8807-CBFE2BC34CCD}"/>
              </a:ext>
            </a:extLst>
          </p:cNvPr>
          <p:cNvSpPr txBox="1"/>
          <p:nvPr/>
        </p:nvSpPr>
        <p:spPr>
          <a:xfrm>
            <a:off x="7096825" y="3429000"/>
            <a:ext cx="45236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Addressing Limitation 5 – in country variations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3A09B1EA-A356-574D-BEDA-B725452D9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1" y="834317"/>
            <a:ext cx="6134100" cy="49276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A3D0658-643B-ED73-2390-0E70BC5EB3C4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5" name="Google Shape;99;g1fa113f6fb4_8_0">
              <a:extLst>
                <a:ext uri="{FF2B5EF4-FFF2-40B4-BE49-F238E27FC236}">
                  <a16:creationId xmlns:a16="http://schemas.microsoft.com/office/drawing/2014/main" id="{DA83DD55-6842-8DF4-D511-6486A490313E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7" name="Google Shape;90;p1" descr="ahalogo6.png">
              <a:extLst>
                <a:ext uri="{FF2B5EF4-FFF2-40B4-BE49-F238E27FC236}">
                  <a16:creationId xmlns:a16="http://schemas.microsoft.com/office/drawing/2014/main" id="{21110148-C67D-E528-A833-770189AE679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90;p1" descr="ahalogo6.png">
              <a:extLst>
                <a:ext uri="{FF2B5EF4-FFF2-40B4-BE49-F238E27FC236}">
                  <a16:creationId xmlns:a16="http://schemas.microsoft.com/office/drawing/2014/main" id="{3F6D8D69-6848-664E-21F3-E61C2C932BCC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5012C7-81AB-D2F6-2419-58DE6962B6C6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6" name="Rectangle 15" descr="Purple Header Bar">
              <a:extLst>
                <a:ext uri="{FF2B5EF4-FFF2-40B4-BE49-F238E27FC236}">
                  <a16:creationId xmlns:a16="http://schemas.microsoft.com/office/drawing/2014/main" id="{5F3BA153-CA3C-0DF8-B2FD-3373EA0352FD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D1308C0-9F19-D586-A4EF-F27DF7488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EA1BBF-ABAA-2CCE-61D6-134F0F78FDC9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5261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D87F-BAF3-DB42-94E0-46CCCCED4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20840" y="1122363"/>
            <a:ext cx="3947160" cy="1899806"/>
          </a:xfrm>
        </p:spPr>
        <p:txBody>
          <a:bodyPr/>
          <a:lstStyle/>
          <a:p>
            <a:r>
              <a:rPr lang="en-US" b="1" dirty="0"/>
              <a:t>Selection Hypothesis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9B783A4-3034-C149-8BE1-9048F840B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0840" y="3602038"/>
            <a:ext cx="3947160" cy="1655762"/>
          </a:xfrm>
        </p:spPr>
        <p:txBody>
          <a:bodyPr/>
          <a:lstStyle/>
          <a:p>
            <a:r>
              <a:rPr lang="en-US" dirty="0"/>
              <a:t>Those most likely to migrate to the United States are urban, richer and more educated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C37F95-7FE5-3D45-B0E0-20526A2EA7BA}"/>
              </a:ext>
            </a:extLst>
          </p:cNvPr>
          <p:cNvSpPr txBox="1"/>
          <p:nvPr/>
        </p:nvSpPr>
        <p:spPr>
          <a:xfrm>
            <a:off x="10451015" y="183935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Sean Callaghan, 2022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31B0FB-6D28-2548-9B8A-643C110C7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2238" y="1122363"/>
            <a:ext cx="3193715" cy="48524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64E211-B367-7872-166E-014BFA210585}"/>
              </a:ext>
            </a:extLst>
          </p:cNvPr>
          <p:cNvSpPr txBox="1"/>
          <p:nvPr/>
        </p:nvSpPr>
        <p:spPr>
          <a:xfrm>
            <a:off x="6432583" y="3022169"/>
            <a:ext cx="452367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Addressing Limitation 5 – in country variations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8725B66-3FEA-747D-FD6B-325A74759EDF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5" name="Google Shape;99;g1fa113f6fb4_8_0">
              <a:extLst>
                <a:ext uri="{FF2B5EF4-FFF2-40B4-BE49-F238E27FC236}">
                  <a16:creationId xmlns:a16="http://schemas.microsoft.com/office/drawing/2014/main" id="{8EEF011A-00AF-9F7C-7414-1347CAF6EBF3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7" name="Google Shape;90;p1" descr="ahalogo6.png">
              <a:extLst>
                <a:ext uri="{FF2B5EF4-FFF2-40B4-BE49-F238E27FC236}">
                  <a16:creationId xmlns:a16="http://schemas.microsoft.com/office/drawing/2014/main" id="{EB818E2F-9571-98BE-FA1F-5D75A55FB4CD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90;p1" descr="ahalogo6.png">
              <a:extLst>
                <a:ext uri="{FF2B5EF4-FFF2-40B4-BE49-F238E27FC236}">
                  <a16:creationId xmlns:a16="http://schemas.microsoft.com/office/drawing/2014/main" id="{E30F13BE-1951-2A39-EE7A-4296C777D90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9C09B3D-AD0F-E0D6-FCB3-C1A77B1EDB5D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6" name="Rectangle 15" descr="Purple Header Bar">
              <a:extLst>
                <a:ext uri="{FF2B5EF4-FFF2-40B4-BE49-F238E27FC236}">
                  <a16:creationId xmlns:a16="http://schemas.microsoft.com/office/drawing/2014/main" id="{F467314F-3CA3-3FDB-1B0B-3C2B07CE0502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F16B2D7-6C90-0913-7497-A405AEF9C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BA7D57-2345-A16D-1169-0358BB4086C5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4950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509EF8-EACB-C847-8D4E-3990E01C1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5687" y="2243401"/>
            <a:ext cx="2544952" cy="33007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3642384-F8BB-9640-A52E-DE5D72FA94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843" y="1824442"/>
            <a:ext cx="7409830" cy="41386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A09B6A-AC16-4D4D-8C03-F9922008F0A7}"/>
              </a:ext>
            </a:extLst>
          </p:cNvPr>
          <p:cNvSpPr txBox="1"/>
          <p:nvPr/>
        </p:nvSpPr>
        <p:spPr>
          <a:xfrm>
            <a:off x="838200" y="2027307"/>
            <a:ext cx="792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Indonesia</a:t>
            </a:r>
          </a:p>
          <a:p>
            <a:endParaRPr lang="en-US" sz="1200" dirty="0"/>
          </a:p>
          <a:p>
            <a:r>
              <a:rPr lang="en-US" sz="1200" dirty="0"/>
              <a:t>Malaysia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282476-919B-BE4A-BA48-EF746658C0F0}"/>
              </a:ext>
            </a:extLst>
          </p:cNvPr>
          <p:cNvSpPr txBox="1"/>
          <p:nvPr/>
        </p:nvSpPr>
        <p:spPr>
          <a:xfrm>
            <a:off x="6521605" y="5006465"/>
            <a:ext cx="678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Somalia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C29C13A-3BE3-1947-BFAA-515B93DDD7DE}"/>
              </a:ext>
            </a:extLst>
          </p:cNvPr>
          <p:cNvSpPr txBox="1">
            <a:spLocks/>
          </p:cNvSpPr>
          <p:nvPr/>
        </p:nvSpPr>
        <p:spPr>
          <a:xfrm>
            <a:off x="631224" y="444635"/>
            <a:ext cx="10269415" cy="111910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200" b="1" dirty="0"/>
              <a:t>Age of cutting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EAF652-1337-974F-80C9-540D23BCA772}"/>
              </a:ext>
            </a:extLst>
          </p:cNvPr>
          <p:cNvSpPr txBox="1"/>
          <p:nvPr/>
        </p:nvSpPr>
        <p:spPr>
          <a:xfrm>
            <a:off x="631224" y="1534239"/>
            <a:ext cx="38904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Addressing Limitation 6 – age of cutting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79195FA-A6A8-DEB4-7DCE-52F9D4610C92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3" name="Google Shape;99;g1fa113f6fb4_8_0">
              <a:extLst>
                <a:ext uri="{FF2B5EF4-FFF2-40B4-BE49-F238E27FC236}">
                  <a16:creationId xmlns:a16="http://schemas.microsoft.com/office/drawing/2014/main" id="{70BF4E76-30A6-61AA-9E1C-4EF4C450EF55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8" name="Google Shape;90;p1" descr="ahalogo6.png">
              <a:extLst>
                <a:ext uri="{FF2B5EF4-FFF2-40B4-BE49-F238E27FC236}">
                  <a16:creationId xmlns:a16="http://schemas.microsoft.com/office/drawing/2014/main" id="{AB9B60CF-9B38-C422-044D-1189FF85B3D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90;p1" descr="ahalogo6.png">
              <a:extLst>
                <a:ext uri="{FF2B5EF4-FFF2-40B4-BE49-F238E27FC236}">
                  <a16:creationId xmlns:a16="http://schemas.microsoft.com/office/drawing/2014/main" id="{DED536F5-BF03-1242-65A8-C4A57BE32468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45C226B-08CD-B849-8B40-883BF31B0DA0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7" name="Rectangle 16" descr="Purple Header Bar">
              <a:extLst>
                <a:ext uri="{FF2B5EF4-FFF2-40B4-BE49-F238E27FC236}">
                  <a16:creationId xmlns:a16="http://schemas.microsoft.com/office/drawing/2014/main" id="{BDB3A6B7-3ACD-A89A-0DEE-A81B36466166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20B55DF-8B83-8AB4-0D8F-F0C3DC7DB6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890DC7F-0A2B-D882-2237-9238B8C66822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96852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5929A90-4B57-C84C-9CFB-9B5FA897D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2" y="618343"/>
            <a:ext cx="10415588" cy="614690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3AFD972-CABC-7842-8C77-42C788E5F0E8}"/>
              </a:ext>
            </a:extLst>
          </p:cNvPr>
          <p:cNvSpPr/>
          <p:nvPr/>
        </p:nvSpPr>
        <p:spPr>
          <a:xfrm>
            <a:off x="10077485" y="4100513"/>
            <a:ext cx="142875" cy="428625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C473879-EDCF-A047-8396-D3F478F95009}"/>
              </a:ext>
            </a:extLst>
          </p:cNvPr>
          <p:cNvCxnSpPr>
            <a:stCxn id="13" idx="0"/>
          </p:cNvCxnSpPr>
          <p:nvPr/>
        </p:nvCxnSpPr>
        <p:spPr>
          <a:xfrm flipH="1" flipV="1">
            <a:off x="10148922" y="3634740"/>
            <a:ext cx="1" cy="46577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AD3AD7-D37B-AD45-8E65-92285332298C}"/>
              </a:ext>
            </a:extLst>
          </p:cNvPr>
          <p:cNvCxnSpPr/>
          <p:nvPr/>
        </p:nvCxnSpPr>
        <p:spPr>
          <a:xfrm>
            <a:off x="10074116" y="3634740"/>
            <a:ext cx="1428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7715180-6D3D-D347-8D0A-59CFBC89DB10}"/>
              </a:ext>
            </a:extLst>
          </p:cNvPr>
          <p:cNvSpPr txBox="1"/>
          <p:nvPr/>
        </p:nvSpPr>
        <p:spPr>
          <a:xfrm rot="5400000">
            <a:off x="9781549" y="5221094"/>
            <a:ext cx="760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Somalia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4A051F-4D67-D145-9DDA-CFDE1D1333CD}"/>
              </a:ext>
            </a:extLst>
          </p:cNvPr>
          <p:cNvCxnSpPr>
            <a:cxnSpLocks/>
          </p:cNvCxnSpPr>
          <p:nvPr/>
        </p:nvCxnSpPr>
        <p:spPr>
          <a:xfrm flipV="1">
            <a:off x="9815547" y="616366"/>
            <a:ext cx="0" cy="565743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790A6FB-9338-1C4F-BE88-F01DCC5A10DF}"/>
              </a:ext>
            </a:extLst>
          </p:cNvPr>
          <p:cNvSpPr txBox="1"/>
          <p:nvPr/>
        </p:nvSpPr>
        <p:spPr>
          <a:xfrm rot="5400000">
            <a:off x="10339097" y="5289221"/>
            <a:ext cx="8963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Indonesia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E98E33-B5C9-7940-8256-99B4F49D5800}"/>
              </a:ext>
            </a:extLst>
          </p:cNvPr>
          <p:cNvSpPr txBox="1"/>
          <p:nvPr/>
        </p:nvSpPr>
        <p:spPr>
          <a:xfrm rot="5400000">
            <a:off x="10963736" y="5289221"/>
            <a:ext cx="828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Malaysia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98646E0-B01E-C549-89D1-C58CFDD07B8A}"/>
              </a:ext>
            </a:extLst>
          </p:cNvPr>
          <p:cNvCxnSpPr/>
          <p:nvPr/>
        </p:nvCxnSpPr>
        <p:spPr>
          <a:xfrm>
            <a:off x="9815547" y="4994910"/>
            <a:ext cx="2376453" cy="83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3A322CF-F0A6-A143-9C5A-F61EEAD7CF0F}"/>
              </a:ext>
            </a:extLst>
          </p:cNvPr>
          <p:cNvCxnSpPr/>
          <p:nvPr/>
        </p:nvCxnSpPr>
        <p:spPr>
          <a:xfrm>
            <a:off x="10702385" y="5000115"/>
            <a:ext cx="1428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A2C41FF-DF54-7141-A5AC-A65EDBA7E9AA}"/>
              </a:ext>
            </a:extLst>
          </p:cNvPr>
          <p:cNvCxnSpPr/>
          <p:nvPr/>
        </p:nvCxnSpPr>
        <p:spPr>
          <a:xfrm>
            <a:off x="11293329" y="5003225"/>
            <a:ext cx="14287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E893B37-E3FF-DDBB-1BE3-66E1801F2035}"/>
              </a:ext>
            </a:extLst>
          </p:cNvPr>
          <p:cNvSpPr txBox="1"/>
          <p:nvPr/>
        </p:nvSpPr>
        <p:spPr>
          <a:xfrm>
            <a:off x="3486936" y="1004455"/>
            <a:ext cx="38904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Addressing Limitation 6 – age of cutting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35D74CE-FB13-1829-110E-A3E80444CB62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4" name="Google Shape;99;g1fa113f6fb4_8_0">
              <a:extLst>
                <a:ext uri="{FF2B5EF4-FFF2-40B4-BE49-F238E27FC236}">
                  <a16:creationId xmlns:a16="http://schemas.microsoft.com/office/drawing/2014/main" id="{59565AF5-8EBB-D3B1-977B-7D3A375D6B4F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5" name="Google Shape;90;p1" descr="ahalogo6.png">
              <a:extLst>
                <a:ext uri="{FF2B5EF4-FFF2-40B4-BE49-F238E27FC236}">
                  <a16:creationId xmlns:a16="http://schemas.microsoft.com/office/drawing/2014/main" id="{FCE8D1EA-C0F3-099A-03A8-49CB8DD1AA44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90;p1" descr="ahalogo6.png">
              <a:extLst>
                <a:ext uri="{FF2B5EF4-FFF2-40B4-BE49-F238E27FC236}">
                  <a16:creationId xmlns:a16="http://schemas.microsoft.com/office/drawing/2014/main" id="{51A281A1-4797-891B-DF30-EDB1CEF04EF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AA78689-B78C-BF42-2BFB-578B6293050A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4" name="Rectangle 13" descr="Purple Header Bar">
              <a:extLst>
                <a:ext uri="{FF2B5EF4-FFF2-40B4-BE49-F238E27FC236}">
                  <a16:creationId xmlns:a16="http://schemas.microsoft.com/office/drawing/2014/main" id="{EDFD9904-181F-B80F-A5D8-21B28A27438E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E6DBB36D-2306-68F4-B4CD-4E04BDE8A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F2D67C-3B6C-D636-608B-D9869BB721FD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9472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D87F-BAF3-DB42-94E0-46CCCCED4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835" y="218172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Analysis of the Results of the first two variables (population and prevalence)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F911A-C621-5547-952D-224772C37725}"/>
              </a:ext>
            </a:extLst>
          </p:cNvPr>
          <p:cNvSpPr txBox="1"/>
          <p:nvPr/>
        </p:nvSpPr>
        <p:spPr>
          <a:xfrm>
            <a:off x="10451015" y="183935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Sean Callaghan,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2A652B-21AB-0A48-83BC-DA1021E694D0}"/>
              </a:ext>
            </a:extLst>
          </p:cNvPr>
          <p:cNvSpPr txBox="1"/>
          <p:nvPr/>
        </p:nvSpPr>
        <p:spPr>
          <a:xfrm>
            <a:off x="4367031" y="4569329"/>
            <a:ext cx="41007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Impact of addressing the first 6 limitations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2BE1903-2F5B-5500-C14B-5CC45C31AA6D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4" name="Google Shape;99;g1fa113f6fb4_8_0">
              <a:extLst>
                <a:ext uri="{FF2B5EF4-FFF2-40B4-BE49-F238E27FC236}">
                  <a16:creationId xmlns:a16="http://schemas.microsoft.com/office/drawing/2014/main" id="{23C17AFF-3A39-0B8F-5251-F142EF8FB530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5" name="Google Shape;90;p1" descr="ahalogo6.png">
              <a:extLst>
                <a:ext uri="{FF2B5EF4-FFF2-40B4-BE49-F238E27FC236}">
                  <a16:creationId xmlns:a16="http://schemas.microsoft.com/office/drawing/2014/main" id="{7269A16B-0F7D-CD85-0CBE-262C4FFEF34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90;p1" descr="ahalogo6.png">
              <a:extLst>
                <a:ext uri="{FF2B5EF4-FFF2-40B4-BE49-F238E27FC236}">
                  <a16:creationId xmlns:a16="http://schemas.microsoft.com/office/drawing/2014/main" id="{8E43537F-A730-8CB7-D198-3288C2DD8CD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5B4B4C9-8D54-B28B-AC03-1F8C98979C0D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9" name="Rectangle 8" descr="Purple Header Bar">
              <a:extLst>
                <a:ext uri="{FF2B5EF4-FFF2-40B4-BE49-F238E27FC236}">
                  <a16:creationId xmlns:a16="http://schemas.microsoft.com/office/drawing/2014/main" id="{48626FA2-21F2-21EF-40F8-716FE80AA182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332618C-D10B-FC32-6CFF-E43930184E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EB98270-F15A-FB01-7E84-9BEA8A30F21B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8893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00;g1fa113f6fb4_8_0" descr="ahalogo6.png">
            <a:extLst>
              <a:ext uri="{FF2B5EF4-FFF2-40B4-BE49-F238E27FC236}">
                <a16:creationId xmlns:a16="http://schemas.microsoft.com/office/drawing/2014/main" id="{3DD70973-3169-CBE7-087A-8591FBCBB49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6251" y="6295027"/>
            <a:ext cx="433544" cy="4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screenshot of a screen&#10;&#10;Description automatically generated">
            <a:extLst>
              <a:ext uri="{FF2B5EF4-FFF2-40B4-BE49-F238E27FC236}">
                <a16:creationId xmlns:a16="http://schemas.microsoft.com/office/drawing/2014/main" id="{72A9C152-59BB-BF0E-1912-FA02BEC15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6" b="55098"/>
          <a:stretch/>
        </p:blipFill>
        <p:spPr>
          <a:xfrm>
            <a:off x="471311" y="610136"/>
            <a:ext cx="11249377" cy="56463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E7C18DE-7720-637B-67A4-9883FD2DD67F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8" name="Google Shape;99;g1fa113f6fb4_8_0">
              <a:extLst>
                <a:ext uri="{FF2B5EF4-FFF2-40B4-BE49-F238E27FC236}">
                  <a16:creationId xmlns:a16="http://schemas.microsoft.com/office/drawing/2014/main" id="{75713C6B-B971-4503-01AF-43D8A7A62D8A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10" name="Google Shape;90;p1" descr="ahalogo6.png">
              <a:extLst>
                <a:ext uri="{FF2B5EF4-FFF2-40B4-BE49-F238E27FC236}">
                  <a16:creationId xmlns:a16="http://schemas.microsoft.com/office/drawing/2014/main" id="{397AC56B-F96A-CE85-D35F-840398F703A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90;p1" descr="ahalogo6.png">
              <a:extLst>
                <a:ext uri="{FF2B5EF4-FFF2-40B4-BE49-F238E27FC236}">
                  <a16:creationId xmlns:a16="http://schemas.microsoft.com/office/drawing/2014/main" id="{D7BB76B9-B0CA-64CD-E585-B4CD65ECBC06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0AD796-3F8D-DC73-9DAF-89FFA7CA1936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3" name="Rectangle 12" descr="Purple Header Bar">
              <a:extLst>
                <a:ext uri="{FF2B5EF4-FFF2-40B4-BE49-F238E27FC236}">
                  <a16:creationId xmlns:a16="http://schemas.microsoft.com/office/drawing/2014/main" id="{D5F22F65-F9AA-D2E6-8D7F-8AC6F35C5CF3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FAC33B8-A5F0-46C0-3F63-901A5A2F59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45D616-A74E-A02C-7F1F-D6639735B709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2956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6A46D024-F264-8375-F3CF-30B351ECDED6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6" name="Google Shape;99;g1fa113f6fb4_8_0">
              <a:extLst>
                <a:ext uri="{FF2B5EF4-FFF2-40B4-BE49-F238E27FC236}">
                  <a16:creationId xmlns:a16="http://schemas.microsoft.com/office/drawing/2014/main" id="{C53F6071-E9CF-7B63-F66D-052A58FF8B29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17" name="Google Shape;90;p1" descr="ahalogo6.png">
              <a:extLst>
                <a:ext uri="{FF2B5EF4-FFF2-40B4-BE49-F238E27FC236}">
                  <a16:creationId xmlns:a16="http://schemas.microsoft.com/office/drawing/2014/main" id="{A1A16DF1-E5D6-B5BB-485B-7CE7B13AE9C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90;p1" descr="ahalogo6.png">
              <a:extLst>
                <a:ext uri="{FF2B5EF4-FFF2-40B4-BE49-F238E27FC236}">
                  <a16:creationId xmlns:a16="http://schemas.microsoft.com/office/drawing/2014/main" id="{63C9CC5D-73BB-7F21-B4C3-47610DBB7C1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" name="Title 1">
            <a:extLst>
              <a:ext uri="{FF2B5EF4-FFF2-40B4-BE49-F238E27FC236}">
                <a16:creationId xmlns:a16="http://schemas.microsoft.com/office/drawing/2014/main" id="{235AC53A-0CD4-DA49-AF0E-6794FD8A4171}"/>
              </a:ext>
            </a:extLst>
          </p:cNvPr>
          <p:cNvSpPr txBox="1">
            <a:spLocks/>
          </p:cNvSpPr>
          <p:nvPr/>
        </p:nvSpPr>
        <p:spPr>
          <a:xfrm>
            <a:off x="590843" y="1019182"/>
            <a:ext cx="11071274" cy="7826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5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/>
              <a:t>The Extrapolation-of-FGM/C-Countries’-Prevalence-Data</a:t>
            </a:r>
            <a:endParaRPr lang="en-US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99F901-E2BF-1041-871D-2E3A674571E9}"/>
              </a:ext>
            </a:extLst>
          </p:cNvPr>
          <p:cNvSpPr txBox="1"/>
          <p:nvPr/>
        </p:nvSpPr>
        <p:spPr>
          <a:xfrm>
            <a:off x="10451015" y="183935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Sean Callaghan, 2022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CC7954-DC94-8840-B5E0-9CA0F83FE426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2" name="Rectangle 11" descr="Purple Header Bar">
              <a:extLst>
                <a:ext uri="{FF2B5EF4-FFF2-40B4-BE49-F238E27FC236}">
                  <a16:creationId xmlns:a16="http://schemas.microsoft.com/office/drawing/2014/main" id="{A400BC21-9C3C-AF45-BDFD-013406F28EF0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9A930DE-C9B3-E04D-A0B7-56E4FE91B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EE16FF3-8037-0247-AD2F-AA6D832FD18D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CE180B6-71FD-464F-9BA9-ECF18A850E09}"/>
              </a:ext>
            </a:extLst>
          </p:cNvPr>
          <p:cNvSpPr/>
          <p:nvPr/>
        </p:nvSpPr>
        <p:spPr>
          <a:xfrm>
            <a:off x="590843" y="5864930"/>
            <a:ext cx="8595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/>
              <a:t>EIGE</a:t>
            </a:r>
            <a:r>
              <a:rPr lang="en-US" sz="1200" dirty="0"/>
              <a:t>, 2018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044CA37-C19C-E147-B424-247F9E7E4EF9}"/>
                  </a:ext>
                </a:extLst>
              </p:cNvPr>
              <p:cNvSpPr/>
              <p:nvPr/>
            </p:nvSpPr>
            <p:spPr>
              <a:xfrm>
                <a:off x="3699338" y="2766676"/>
                <a:ext cx="7427566" cy="20447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𝑃𝑜𝑡𝑒𝑛𝑡𝑖𝑎𝑙𝑙𝑦</m:t>
                      </m:r>
                      <m:r>
                        <a:rPr lang="en-US" sz="32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𝑖𝑚𝑝𝑎𝑐𝑡𝑒𝑑</m:t>
                      </m:r>
                      <m:r>
                        <a:rPr lang="en-US" sz="3200" i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𝑝𝑜𝑝𝑢𝑙𝑎𝑡𝑖𝑜𝑛</m:t>
                      </m:r>
                    </m:oMath>
                  </m:oMathPara>
                </a14:m>
                <a:endParaRPr lang="en-GB" sz="3200" i="1" dirty="0">
                  <a:latin typeface="Cambria Math" panose="02040503050406030204" pitchFamily="18" charset="0"/>
                </a:endParaRPr>
              </a:p>
              <a:p>
                <a:endParaRPr lang="en-US" sz="3200" i="0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grow m:val="on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3200" i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  <m:e>
                          <m:d>
                            <m:dPr>
                              <m:begChr m:val="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320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32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𝑆𝑃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32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3200" i="0">
                                      <a:latin typeface="Cambria Math" panose="02040503050406030204" pitchFamily="18" charset="0"/>
                                    </a:rPr>
                                    <m:t>× </m:t>
                                  </m:r>
                                  <m:sSub>
                                    <m:sSub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3200" b="0" i="1" smtClean="0">
                                          <a:latin typeface="Cambria Math" panose="02040503050406030204" pitchFamily="18" charset="0"/>
                                        </a:rPr>
                                        <m:t>𝑃𝑟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  <m:r>
                                    <a:rPr lang="en-US" sz="3200" i="0">
                                      <a:latin typeface="Cambria Math" panose="02040503050406030204" pitchFamily="18" charset="0"/>
                                    </a:rPr>
                                    <m:t> × (1−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𝐴𝐼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044CA37-C19C-E147-B424-247F9E7E4E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338" y="2766676"/>
                <a:ext cx="7427566" cy="2044727"/>
              </a:xfrm>
              <a:prstGeom prst="rect">
                <a:avLst/>
              </a:prstGeom>
              <a:blipFill>
                <a:blip r:embed="rId5"/>
                <a:stretch>
                  <a:fillRect l="-2389" t="-38272" b="-12592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1D2F9F4-E9AB-7647-A293-E2B3734BE3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43" y="2105065"/>
            <a:ext cx="2631693" cy="3733753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4CA3306-6185-7B61-2BD1-9D007155C717}"/>
              </a:ext>
            </a:extLst>
          </p:cNvPr>
          <p:cNvSpPr/>
          <p:nvPr/>
        </p:nvSpPr>
        <p:spPr>
          <a:xfrm>
            <a:off x="6096000" y="3995225"/>
            <a:ext cx="2049194" cy="6189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908B90-1CEF-C8C5-30F2-3A9AA029C3CC}"/>
              </a:ext>
            </a:extLst>
          </p:cNvPr>
          <p:cNvCxnSpPr>
            <a:cxnSpLocks/>
            <a:stCxn id="3" idx="2"/>
          </p:cNvCxnSpPr>
          <p:nvPr/>
        </p:nvCxnSpPr>
        <p:spPr>
          <a:xfrm flipH="1">
            <a:off x="6581465" y="4614203"/>
            <a:ext cx="539132" cy="6189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729E40B-E620-AED0-E97C-D6668EA8C244}"/>
              </a:ext>
            </a:extLst>
          </p:cNvPr>
          <p:cNvSpPr/>
          <p:nvPr/>
        </p:nvSpPr>
        <p:spPr>
          <a:xfrm>
            <a:off x="8563724" y="3995225"/>
            <a:ext cx="1494676" cy="6189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6EF490-E19F-5E01-02FA-759EEB5C042A}"/>
              </a:ext>
            </a:extLst>
          </p:cNvPr>
          <p:cNvCxnSpPr>
            <a:cxnSpLocks/>
            <a:stCxn id="8" idx="2"/>
          </p:cNvCxnSpPr>
          <p:nvPr/>
        </p:nvCxnSpPr>
        <p:spPr>
          <a:xfrm>
            <a:off x="9311062" y="4614203"/>
            <a:ext cx="539132" cy="6189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9B49F8A-F190-C9BE-BFC5-49AEF899AD56}"/>
              </a:ext>
            </a:extLst>
          </p:cNvPr>
          <p:cNvSpPr txBox="1"/>
          <p:nvPr/>
        </p:nvSpPr>
        <p:spPr>
          <a:xfrm>
            <a:off x="6038421" y="5205770"/>
            <a:ext cx="1358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PENCIL SHARP" panose="02000603000000000000" pitchFamily="2" charset="0"/>
              </a:rPr>
              <a:t>Initial Estimate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E31C85-106C-0779-812F-608F6D4E6388}"/>
              </a:ext>
            </a:extLst>
          </p:cNvPr>
          <p:cNvSpPr txBox="1"/>
          <p:nvPr/>
        </p:nvSpPr>
        <p:spPr>
          <a:xfrm>
            <a:off x="9373055" y="5245715"/>
            <a:ext cx="1175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PENCIL SHARP" panose="02000603000000000000" pitchFamily="2" charset="0"/>
              </a:rPr>
              <a:t>Scenario-based</a:t>
            </a:r>
          </a:p>
        </p:txBody>
      </p:sp>
    </p:spTree>
    <p:extLst>
      <p:ext uri="{BB962C8B-B14F-4D97-AF65-F5344CB8AC3E}">
        <p14:creationId xmlns:p14="http://schemas.microsoft.com/office/powerpoint/2010/main" val="35311449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D87F-BAF3-DB42-94E0-46CCCCED4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835" y="218172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Risk scenario based on mostly European studies of the impact of migration on risk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F911A-C621-5547-952D-224772C37725}"/>
              </a:ext>
            </a:extLst>
          </p:cNvPr>
          <p:cNvSpPr txBox="1"/>
          <p:nvPr/>
        </p:nvSpPr>
        <p:spPr>
          <a:xfrm>
            <a:off x="10451015" y="183935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Sean Callaghan,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2A652B-21AB-0A48-83BC-DA1021E694D0}"/>
              </a:ext>
            </a:extLst>
          </p:cNvPr>
          <p:cNvSpPr txBox="1"/>
          <p:nvPr/>
        </p:nvSpPr>
        <p:spPr>
          <a:xfrm>
            <a:off x="3545552" y="4569329"/>
            <a:ext cx="560878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First attempt to address limitation 7 – impact of migration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E5DDFD-9683-E064-B49E-A5664A3E5BD4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4" name="Google Shape;99;g1fa113f6fb4_8_0">
              <a:extLst>
                <a:ext uri="{FF2B5EF4-FFF2-40B4-BE49-F238E27FC236}">
                  <a16:creationId xmlns:a16="http://schemas.microsoft.com/office/drawing/2014/main" id="{8FF0C1BF-D40D-9911-9A73-A126936016F8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5" name="Google Shape;90;p1" descr="ahalogo6.png">
              <a:extLst>
                <a:ext uri="{FF2B5EF4-FFF2-40B4-BE49-F238E27FC236}">
                  <a16:creationId xmlns:a16="http://schemas.microsoft.com/office/drawing/2014/main" id="{9364A1B0-94E2-918D-B100-2F7F0CD43C9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90;p1" descr="ahalogo6.png">
              <a:extLst>
                <a:ext uri="{FF2B5EF4-FFF2-40B4-BE49-F238E27FC236}">
                  <a16:creationId xmlns:a16="http://schemas.microsoft.com/office/drawing/2014/main" id="{21BFC053-2319-FC05-65C8-D53975352D6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5A9E456-5FF2-2704-8163-5DC1A70785C5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9" name="Rectangle 8" descr="Purple Header Bar">
              <a:extLst>
                <a:ext uri="{FF2B5EF4-FFF2-40B4-BE49-F238E27FC236}">
                  <a16:creationId xmlns:a16="http://schemas.microsoft.com/office/drawing/2014/main" id="{25D9DB1C-3DBD-CB79-594F-C38782A90203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6C119AE-D6B3-37CA-4A80-C32D79406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ED6E21-252E-0ED8-0436-7EC521A98AF9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1391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00;g1fa113f6fb4_8_0" descr="ahalogo6.png">
            <a:extLst>
              <a:ext uri="{FF2B5EF4-FFF2-40B4-BE49-F238E27FC236}">
                <a16:creationId xmlns:a16="http://schemas.microsoft.com/office/drawing/2014/main" id="{3DD70973-3169-CBE7-087A-8591FBCBB49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6251" y="6295027"/>
            <a:ext cx="433544" cy="4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screenshot of a screen&#10;&#10;Description automatically generated">
            <a:extLst>
              <a:ext uri="{FF2B5EF4-FFF2-40B4-BE49-F238E27FC236}">
                <a16:creationId xmlns:a16="http://schemas.microsoft.com/office/drawing/2014/main" id="{72A9C152-59BB-BF0E-1912-FA02BEC15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6" b="83651"/>
          <a:stretch/>
        </p:blipFill>
        <p:spPr>
          <a:xfrm>
            <a:off x="471310" y="587526"/>
            <a:ext cx="11249377" cy="1914862"/>
          </a:xfrm>
          <a:prstGeom prst="rect">
            <a:avLst/>
          </a:prstGeom>
        </p:spPr>
      </p:pic>
      <p:pic>
        <p:nvPicPr>
          <p:cNvPr id="2" name="Picture 1" descr="A screenshot of a screen&#10;&#10;Description automatically generated">
            <a:extLst>
              <a:ext uri="{FF2B5EF4-FFF2-40B4-BE49-F238E27FC236}">
                <a16:creationId xmlns:a16="http://schemas.microsoft.com/office/drawing/2014/main" id="{0BE0D988-E734-124B-2AB4-98EB8453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426" b="41173"/>
          <a:stretch/>
        </p:blipFill>
        <p:spPr>
          <a:xfrm>
            <a:off x="471310" y="2502388"/>
            <a:ext cx="11249377" cy="371138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9FC00D-9498-7141-28E3-6F98B6FC6989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10" name="Google Shape;99;g1fa113f6fb4_8_0">
              <a:extLst>
                <a:ext uri="{FF2B5EF4-FFF2-40B4-BE49-F238E27FC236}">
                  <a16:creationId xmlns:a16="http://schemas.microsoft.com/office/drawing/2014/main" id="{30FA4277-F9FA-D98B-FED0-EB40BE0EF121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11" name="Google Shape;90;p1" descr="ahalogo6.png">
              <a:extLst>
                <a:ext uri="{FF2B5EF4-FFF2-40B4-BE49-F238E27FC236}">
                  <a16:creationId xmlns:a16="http://schemas.microsoft.com/office/drawing/2014/main" id="{84AE25C5-025D-FE05-2766-72BCD473587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1" descr="ahalogo6.png">
              <a:extLst>
                <a:ext uri="{FF2B5EF4-FFF2-40B4-BE49-F238E27FC236}">
                  <a16:creationId xmlns:a16="http://schemas.microsoft.com/office/drawing/2014/main" id="{B19966CF-8D56-E406-F136-0BD3CBC69DC5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18C6B7-4F91-DBBB-C29E-28EA3766C893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4" name="Rectangle 13" descr="Purple Header Bar">
              <a:extLst>
                <a:ext uri="{FF2B5EF4-FFF2-40B4-BE49-F238E27FC236}">
                  <a16:creationId xmlns:a16="http://schemas.microsoft.com/office/drawing/2014/main" id="{14BC5CA6-47D5-B2E1-F742-6C8E3AD5F5EB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A251D89-CE14-9D0A-BAE0-0F9C4A013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818E6C4-2BAA-BE3C-B049-1353FA91EF54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9279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100;g1fa113f6fb4_8_0" descr="ahalogo6.png">
            <a:extLst>
              <a:ext uri="{FF2B5EF4-FFF2-40B4-BE49-F238E27FC236}">
                <a16:creationId xmlns:a16="http://schemas.microsoft.com/office/drawing/2014/main" id="{3DD70973-3169-CBE7-087A-8591FBCBB49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566251" y="6295027"/>
            <a:ext cx="433544" cy="4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screenshot of a screen&#10;&#10;Description automatically generated">
            <a:extLst>
              <a:ext uri="{FF2B5EF4-FFF2-40B4-BE49-F238E27FC236}">
                <a16:creationId xmlns:a16="http://schemas.microsoft.com/office/drawing/2014/main" id="{72A9C152-59BB-BF0E-1912-FA02BEC15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928" b="2675"/>
          <a:stretch/>
        </p:blipFill>
        <p:spPr>
          <a:xfrm>
            <a:off x="635430" y="595579"/>
            <a:ext cx="10802319" cy="56968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2321430-2733-DC06-BE5A-F5B979C7597C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8" name="Google Shape;99;g1fa113f6fb4_8_0">
              <a:extLst>
                <a:ext uri="{FF2B5EF4-FFF2-40B4-BE49-F238E27FC236}">
                  <a16:creationId xmlns:a16="http://schemas.microsoft.com/office/drawing/2014/main" id="{98ED225A-920F-5968-AC6F-B6010981F41A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10" name="Google Shape;90;p1" descr="ahalogo6.png">
              <a:extLst>
                <a:ext uri="{FF2B5EF4-FFF2-40B4-BE49-F238E27FC236}">
                  <a16:creationId xmlns:a16="http://schemas.microsoft.com/office/drawing/2014/main" id="{228F0D1B-C2D3-9ECB-D5F1-3792F391E32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90;p1" descr="ahalogo6.png">
              <a:extLst>
                <a:ext uri="{FF2B5EF4-FFF2-40B4-BE49-F238E27FC236}">
                  <a16:creationId xmlns:a16="http://schemas.microsoft.com/office/drawing/2014/main" id="{2D1D66B8-010D-48F7-AC3E-B243B9E76D2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CAF3C27-8E07-C42B-51EB-AAF6C60AF47B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3" name="Rectangle 12" descr="Purple Header Bar">
              <a:extLst>
                <a:ext uri="{FF2B5EF4-FFF2-40B4-BE49-F238E27FC236}">
                  <a16:creationId xmlns:a16="http://schemas.microsoft.com/office/drawing/2014/main" id="{EB6B04EA-7F86-DE63-EA05-C17D807803D0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07DA335-3824-CE8A-DFCB-6FEF9CAD2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FE0A896-C23F-7119-A513-6C6EDF83BA40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63517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91051F-A968-8E5E-5665-5BB6DD39A8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83098" y="1188229"/>
            <a:ext cx="5287474" cy="439917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A1AE0F-17CE-11A0-217E-F108AE4CD85F}"/>
              </a:ext>
            </a:extLst>
          </p:cNvPr>
          <p:cNvSpPr txBox="1"/>
          <p:nvPr/>
        </p:nvSpPr>
        <p:spPr>
          <a:xfrm>
            <a:off x="8670531" y="4250007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52,318</a:t>
            </a:r>
            <a:r>
              <a:rPr lang="en-GB" dirty="0"/>
              <a:t> crimes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5A7D06-5F38-3A37-DCD6-93051A27CF4F}"/>
              </a:ext>
            </a:extLst>
          </p:cNvPr>
          <p:cNvSpPr txBox="1"/>
          <p:nvPr/>
        </p:nvSpPr>
        <p:spPr>
          <a:xfrm>
            <a:off x="8725546" y="2186104"/>
            <a:ext cx="14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30,956</a:t>
            </a:r>
            <a:r>
              <a:rPr lang="en-GB" dirty="0"/>
              <a:t> at risk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37809D-757B-3A78-3793-5A194DF46FC4}"/>
              </a:ext>
            </a:extLst>
          </p:cNvPr>
          <p:cNvSpPr txBox="1"/>
          <p:nvPr/>
        </p:nvSpPr>
        <p:spPr>
          <a:xfrm>
            <a:off x="1313232" y="4250007"/>
            <a:ext cx="2509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68,378</a:t>
            </a:r>
            <a:r>
              <a:rPr lang="en-GB" dirty="0"/>
              <a:t> living with Type 3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F6E3FB3-15F5-19C2-0D0F-EC6BAEED2460}"/>
              </a:ext>
            </a:extLst>
          </p:cNvPr>
          <p:cNvSpPr/>
          <p:nvPr/>
        </p:nvSpPr>
        <p:spPr>
          <a:xfrm>
            <a:off x="6385303" y="4164343"/>
            <a:ext cx="3839664" cy="57813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4DE80B67-A3A3-2962-EA1D-3E1B9B6DB3A2}"/>
              </a:ext>
            </a:extLst>
          </p:cNvPr>
          <p:cNvSpPr/>
          <p:nvPr/>
        </p:nvSpPr>
        <p:spPr>
          <a:xfrm>
            <a:off x="6479590" y="2081701"/>
            <a:ext cx="3801453" cy="57813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3516E58-9A1D-1C3C-C1AD-B2A9F2790053}"/>
              </a:ext>
            </a:extLst>
          </p:cNvPr>
          <p:cNvSpPr/>
          <p:nvPr/>
        </p:nvSpPr>
        <p:spPr>
          <a:xfrm>
            <a:off x="1224055" y="4145604"/>
            <a:ext cx="4399180" cy="57813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4DC770-7C95-3A80-17C4-CD27F18883A2}"/>
              </a:ext>
            </a:extLst>
          </p:cNvPr>
          <p:cNvSpPr txBox="1"/>
          <p:nvPr/>
        </p:nvSpPr>
        <p:spPr>
          <a:xfrm>
            <a:off x="777229" y="2178553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1.3-mil</a:t>
            </a:r>
            <a:r>
              <a:rPr lang="en-GB" dirty="0"/>
              <a:t> with family connection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A6192F0E-EC51-DBA2-C778-F2FBFDCDDDE7}"/>
              </a:ext>
            </a:extLst>
          </p:cNvPr>
          <p:cNvSpPr/>
          <p:nvPr/>
        </p:nvSpPr>
        <p:spPr>
          <a:xfrm>
            <a:off x="684241" y="2078706"/>
            <a:ext cx="5143122" cy="57813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E50C90-C7F7-8702-DF76-13C3622022CD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3" name="Google Shape;99;g1fa113f6fb4_8_0">
              <a:extLst>
                <a:ext uri="{FF2B5EF4-FFF2-40B4-BE49-F238E27FC236}">
                  <a16:creationId xmlns:a16="http://schemas.microsoft.com/office/drawing/2014/main" id="{6C4E8C4F-0511-9A59-BE9A-53E85E440539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13" name="Google Shape;90;p1" descr="ahalogo6.png">
              <a:extLst>
                <a:ext uri="{FF2B5EF4-FFF2-40B4-BE49-F238E27FC236}">
                  <a16:creationId xmlns:a16="http://schemas.microsoft.com/office/drawing/2014/main" id="{5FA525C0-3BF0-8BEE-D887-B9458746568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90;p1" descr="ahalogo6.png">
              <a:extLst>
                <a:ext uri="{FF2B5EF4-FFF2-40B4-BE49-F238E27FC236}">
                  <a16:creationId xmlns:a16="http://schemas.microsoft.com/office/drawing/2014/main" id="{12A6F34B-4AA2-5DFB-A42A-21CB7A0F13B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D2E844-D7D4-5D50-B4DE-F74662502740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21" name="Rectangle 20" descr="Purple Header Bar">
              <a:extLst>
                <a:ext uri="{FF2B5EF4-FFF2-40B4-BE49-F238E27FC236}">
                  <a16:creationId xmlns:a16="http://schemas.microsoft.com/office/drawing/2014/main" id="{CA675FE6-FF56-46B6-B9BE-976C3777C189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A89157-4F37-D75E-B3E6-E9CD706DC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E59001F-DE31-ECAD-37CD-4247BDE034AB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89719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3182BE81-0193-A8E2-D0CD-76FF05C31B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267" y="644869"/>
            <a:ext cx="12220267" cy="629502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04B3C5-035D-6423-7600-5647716132E9}"/>
              </a:ext>
            </a:extLst>
          </p:cNvPr>
          <p:cNvSpPr/>
          <p:nvPr/>
        </p:nvSpPr>
        <p:spPr>
          <a:xfrm>
            <a:off x="6018028" y="5380074"/>
            <a:ext cx="1360967" cy="811640"/>
          </a:xfrm>
          <a:prstGeom prst="rect">
            <a:avLst/>
          </a:prstGeom>
          <a:solidFill>
            <a:srgbClr val="D4DBD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8E6099-E139-FD9E-203B-C9B2172C524A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7" name="Google Shape;99;g1fa113f6fb4_8_0">
              <a:extLst>
                <a:ext uri="{FF2B5EF4-FFF2-40B4-BE49-F238E27FC236}">
                  <a16:creationId xmlns:a16="http://schemas.microsoft.com/office/drawing/2014/main" id="{118D4D64-EDF8-8609-194C-C33E2E897C35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9" name="Google Shape;90;p1" descr="ahalogo6.png">
              <a:extLst>
                <a:ext uri="{FF2B5EF4-FFF2-40B4-BE49-F238E27FC236}">
                  <a16:creationId xmlns:a16="http://schemas.microsoft.com/office/drawing/2014/main" id="{EAB7087B-F283-14CC-DD4E-B8DB9389453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90;p1" descr="ahalogo6.png">
              <a:extLst>
                <a:ext uri="{FF2B5EF4-FFF2-40B4-BE49-F238E27FC236}">
                  <a16:creationId xmlns:a16="http://schemas.microsoft.com/office/drawing/2014/main" id="{341B368B-2F12-67F6-FE64-A4F1880055E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1C8C389-F0F2-C096-6E07-ABAF84ABD462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3" name="Rectangle 12" descr="Purple Header Bar">
              <a:extLst>
                <a:ext uri="{FF2B5EF4-FFF2-40B4-BE49-F238E27FC236}">
                  <a16:creationId xmlns:a16="http://schemas.microsoft.com/office/drawing/2014/main" id="{CF9F9A1E-F114-7E28-0D9B-7D4688A3971C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12F53DF-6A64-CD79-7B74-65364F2A2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D4483A4-8A45-13CB-596E-B9BCD2A90DAE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7291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09B10E00-3AB8-80E4-5E03-D0827E67D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4869"/>
            <a:ext cx="12192000" cy="677046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642C557-EE73-6533-60C5-C1CECC32C61C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7" name="Google Shape;99;g1fa113f6fb4_8_0">
              <a:extLst>
                <a:ext uri="{FF2B5EF4-FFF2-40B4-BE49-F238E27FC236}">
                  <a16:creationId xmlns:a16="http://schemas.microsoft.com/office/drawing/2014/main" id="{DE0A4768-3A36-7E2F-9824-16165CDA5454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9" name="Google Shape;90;p1" descr="ahalogo6.png">
              <a:extLst>
                <a:ext uri="{FF2B5EF4-FFF2-40B4-BE49-F238E27FC236}">
                  <a16:creationId xmlns:a16="http://schemas.microsoft.com/office/drawing/2014/main" id="{C6EE9A38-1A13-3566-6120-011043066484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0;p1" descr="ahalogo6.png">
              <a:extLst>
                <a:ext uri="{FF2B5EF4-FFF2-40B4-BE49-F238E27FC236}">
                  <a16:creationId xmlns:a16="http://schemas.microsoft.com/office/drawing/2014/main" id="{DE62F2B1-E245-032F-7DD4-1035F8CCE49B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5DB624C-EF16-44C6-99A8-797BFB94F157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2" name="Rectangle 11" descr="Purple Header Bar">
              <a:extLst>
                <a:ext uri="{FF2B5EF4-FFF2-40B4-BE49-F238E27FC236}">
                  <a16:creationId xmlns:a16="http://schemas.microsoft.com/office/drawing/2014/main" id="{867143A4-0FE8-7DCD-8B78-9078CBDEF668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592FCB8-2E89-ABCD-C5D6-CD04170B0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DB425F-EB8B-F90D-279E-A1EE28206644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6890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9D505EB7-BFC2-EFF5-80A4-F8ECEC86D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" t="361" b="-361"/>
          <a:stretch/>
        </p:blipFill>
        <p:spPr>
          <a:xfrm>
            <a:off x="30834" y="616366"/>
            <a:ext cx="12192001" cy="683331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438FE15-C432-C68A-A586-58639FEBFCB5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6" name="Google Shape;99;g1fa113f6fb4_8_0">
              <a:extLst>
                <a:ext uri="{FF2B5EF4-FFF2-40B4-BE49-F238E27FC236}">
                  <a16:creationId xmlns:a16="http://schemas.microsoft.com/office/drawing/2014/main" id="{5707CA1A-CE5B-24A6-98BA-0A94E058B42B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9" name="Google Shape;90;p1" descr="ahalogo6.png">
              <a:extLst>
                <a:ext uri="{FF2B5EF4-FFF2-40B4-BE49-F238E27FC236}">
                  <a16:creationId xmlns:a16="http://schemas.microsoft.com/office/drawing/2014/main" id="{D3F6174B-ACC1-B5DA-38D6-56337EAC0C2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0;p1" descr="ahalogo6.png">
              <a:extLst>
                <a:ext uri="{FF2B5EF4-FFF2-40B4-BE49-F238E27FC236}">
                  <a16:creationId xmlns:a16="http://schemas.microsoft.com/office/drawing/2014/main" id="{799C0050-04F4-B82E-C93F-88D78242857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E948AE-7530-4F48-07DE-14BFD123918B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2" name="Rectangle 11" descr="Purple Header Bar">
              <a:extLst>
                <a:ext uri="{FF2B5EF4-FFF2-40B4-BE49-F238E27FC236}">
                  <a16:creationId xmlns:a16="http://schemas.microsoft.com/office/drawing/2014/main" id="{09A708F4-D4EE-D16E-AD81-076FC99295A8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21D8782-85A8-2DC1-424A-31CC6934C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9EC52AF-2FEB-D179-A1B2-77B2A07182B2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95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D87F-BAF3-DB42-94E0-46CCCCED4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286" y="1122363"/>
            <a:ext cx="11698887" cy="281659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en-GB" sz="3600" b="1" cap="all" dirty="0">
                <a:solidFill>
                  <a:srgbClr val="000000"/>
                </a:solidFill>
                <a:effectLst/>
                <a:latin typeface="Futura" panose="020B0602020204020303" pitchFamily="34" charset="-79"/>
                <a:ea typeface="Times New Roman" panose="02020603050405020304" pitchFamily="18" charset="0"/>
                <a:cs typeface="Futura" panose="020B0602020204020303" pitchFamily="34" charset="-79"/>
              </a:rPr>
              <a:t>Study 2: Impact of migration on risk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403CDD-79A9-E9D4-8015-85B0789F03E3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6" name="Google Shape;99;g1fa113f6fb4_8_0">
              <a:extLst>
                <a:ext uri="{FF2B5EF4-FFF2-40B4-BE49-F238E27FC236}">
                  <a16:creationId xmlns:a16="http://schemas.microsoft.com/office/drawing/2014/main" id="{D36910A4-2433-3EAC-B983-8E8620BAF5DA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9" name="Google Shape;90;p1" descr="ahalogo6.png">
              <a:extLst>
                <a:ext uri="{FF2B5EF4-FFF2-40B4-BE49-F238E27FC236}">
                  <a16:creationId xmlns:a16="http://schemas.microsoft.com/office/drawing/2014/main" id="{0C86DBAD-1BE8-6625-0D87-285CA407AAD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0;p1" descr="ahalogo6.png">
              <a:extLst>
                <a:ext uri="{FF2B5EF4-FFF2-40B4-BE49-F238E27FC236}">
                  <a16:creationId xmlns:a16="http://schemas.microsoft.com/office/drawing/2014/main" id="{D2C311D1-484F-74EC-38BE-0D001A0A353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BD6461-8AAD-C520-97DD-F5BAF5CF0FD7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2" name="Rectangle 11" descr="Purple Header Bar">
              <a:extLst>
                <a:ext uri="{FF2B5EF4-FFF2-40B4-BE49-F238E27FC236}">
                  <a16:creationId xmlns:a16="http://schemas.microsoft.com/office/drawing/2014/main" id="{3F343D66-1D4B-B747-D982-EEA0AFE97D71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7A446B9-A48F-8A46-EE65-86B9D14B9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33F52D-C497-15AD-537C-A766CB7FDA32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34213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DE6247-649E-3B3F-4587-499A92D9A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989" b="35082"/>
          <a:stretch/>
        </p:blipFill>
        <p:spPr>
          <a:xfrm rot="5400000">
            <a:off x="7439782" y="806248"/>
            <a:ext cx="1642587" cy="4259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CF911A-C621-5547-952D-224772C37725}"/>
              </a:ext>
            </a:extLst>
          </p:cNvPr>
          <p:cNvSpPr txBox="1"/>
          <p:nvPr/>
        </p:nvSpPr>
        <p:spPr>
          <a:xfrm>
            <a:off x="10451015" y="183935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Sean Callaghan, 2022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EC9B85C-7C8E-E044-B6AF-EAE5DE6F80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776303"/>
              </p:ext>
            </p:extLst>
          </p:nvPr>
        </p:nvGraphicFramePr>
        <p:xfrm>
          <a:off x="1301858" y="1394845"/>
          <a:ext cx="9546955" cy="37815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07107">
                  <a:extLst>
                    <a:ext uri="{9D8B030D-6E8A-4147-A177-3AD203B41FA5}">
                      <a16:colId xmlns:a16="http://schemas.microsoft.com/office/drawing/2014/main" val="984091793"/>
                    </a:ext>
                  </a:extLst>
                </a:gridCol>
                <a:gridCol w="1257639">
                  <a:extLst>
                    <a:ext uri="{9D8B030D-6E8A-4147-A177-3AD203B41FA5}">
                      <a16:colId xmlns:a16="http://schemas.microsoft.com/office/drawing/2014/main" val="3084414515"/>
                    </a:ext>
                  </a:extLst>
                </a:gridCol>
                <a:gridCol w="1020906">
                  <a:extLst>
                    <a:ext uri="{9D8B030D-6E8A-4147-A177-3AD203B41FA5}">
                      <a16:colId xmlns:a16="http://schemas.microsoft.com/office/drawing/2014/main" val="2763147951"/>
                    </a:ext>
                  </a:extLst>
                </a:gridCol>
                <a:gridCol w="1020906">
                  <a:extLst>
                    <a:ext uri="{9D8B030D-6E8A-4147-A177-3AD203B41FA5}">
                      <a16:colId xmlns:a16="http://schemas.microsoft.com/office/drawing/2014/main" val="3668786101"/>
                    </a:ext>
                  </a:extLst>
                </a:gridCol>
                <a:gridCol w="1098585">
                  <a:extLst>
                    <a:ext uri="{9D8B030D-6E8A-4147-A177-3AD203B41FA5}">
                      <a16:colId xmlns:a16="http://schemas.microsoft.com/office/drawing/2014/main" val="333171836"/>
                    </a:ext>
                  </a:extLst>
                </a:gridCol>
                <a:gridCol w="1020906">
                  <a:extLst>
                    <a:ext uri="{9D8B030D-6E8A-4147-A177-3AD203B41FA5}">
                      <a16:colId xmlns:a16="http://schemas.microsoft.com/office/drawing/2014/main" val="3795869260"/>
                    </a:ext>
                  </a:extLst>
                </a:gridCol>
                <a:gridCol w="1020906">
                  <a:extLst>
                    <a:ext uri="{9D8B030D-6E8A-4147-A177-3AD203B41FA5}">
                      <a16:colId xmlns:a16="http://schemas.microsoft.com/office/drawing/2014/main" val="2880959072"/>
                    </a:ext>
                  </a:extLst>
                </a:gridCol>
              </a:tblGrid>
              <a:tr h="945397">
                <a:tc>
                  <a:txBody>
                    <a:bodyPr/>
                    <a:lstStyle/>
                    <a:p>
                      <a:pPr algn="ctr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No </a:t>
                      </a:r>
                    </a:p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migration impact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Very </a:t>
                      </a:r>
                    </a:p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high risk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High risk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Mid risk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Low risk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No risk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2582160"/>
                  </a:ext>
                </a:extLst>
              </a:tr>
              <a:tr h="9453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Cut before migration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100%</a:t>
                      </a: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100%</a:t>
                      </a: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100%</a:t>
                      </a: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100%</a:t>
                      </a: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100%</a:t>
                      </a: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100%</a:t>
                      </a: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23609120"/>
                  </a:ext>
                </a:extLst>
              </a:tr>
              <a:tr h="9453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Foreign born and migrated during or before typical age window of cutting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100%</a:t>
                      </a: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100%</a:t>
                      </a: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75%</a:t>
                      </a: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50%</a:t>
                      </a: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25%</a:t>
                      </a: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0%</a:t>
                      </a: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0011764"/>
                  </a:ext>
                </a:extLst>
              </a:tr>
              <a:tr h="945397">
                <a:tc>
                  <a:txBody>
                    <a:bodyPr/>
                    <a:lstStyle/>
                    <a:p>
                      <a:pPr algn="l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Native born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100%</a:t>
                      </a: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75%</a:t>
                      </a: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50%</a:t>
                      </a: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25%</a:t>
                      </a: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0%</a:t>
                      </a: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0%</a:t>
                      </a:r>
                      <a:endParaRPr lang="en-GB" sz="1800" b="1" i="0" u="none" strike="noStrike" dirty="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806397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EAFD8EF-9890-6D46-9B5D-350D427951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989" b="35082"/>
          <a:stretch/>
        </p:blipFill>
        <p:spPr>
          <a:xfrm rot="16200000">
            <a:off x="4244548" y="5784770"/>
            <a:ext cx="1642587" cy="4259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D5F6D1-0BE8-D38E-3EDD-2ADF82308214}"/>
              </a:ext>
            </a:extLst>
          </p:cNvPr>
          <p:cNvSpPr txBox="1"/>
          <p:nvPr/>
        </p:nvSpPr>
        <p:spPr>
          <a:xfrm>
            <a:off x="6604087" y="5310798"/>
            <a:ext cx="445147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Addressing Limitation 7 – impact of migration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AC0FF31-F896-508C-7BE0-46FB12407C9E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3" name="Google Shape;99;g1fa113f6fb4_8_0">
              <a:extLst>
                <a:ext uri="{FF2B5EF4-FFF2-40B4-BE49-F238E27FC236}">
                  <a16:creationId xmlns:a16="http://schemas.microsoft.com/office/drawing/2014/main" id="{EA7B07C3-60C5-BB4C-82D0-27BD8EA1ECB2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4" name="Google Shape;90;p1" descr="ahalogo6.png">
              <a:extLst>
                <a:ext uri="{FF2B5EF4-FFF2-40B4-BE49-F238E27FC236}">
                  <a16:creationId xmlns:a16="http://schemas.microsoft.com/office/drawing/2014/main" id="{F747A356-9585-E1AE-2A35-42D886997D7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90;p1" descr="ahalogo6.png">
              <a:extLst>
                <a:ext uri="{FF2B5EF4-FFF2-40B4-BE49-F238E27FC236}">
                  <a16:creationId xmlns:a16="http://schemas.microsoft.com/office/drawing/2014/main" id="{8693894E-8754-7381-5351-4D0E2735402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81B50F1-AA76-6AA8-8406-680A74701999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6" name="Rectangle 15" descr="Purple Header Bar">
              <a:extLst>
                <a:ext uri="{FF2B5EF4-FFF2-40B4-BE49-F238E27FC236}">
                  <a16:creationId xmlns:a16="http://schemas.microsoft.com/office/drawing/2014/main" id="{788438AA-001B-8E47-AC3E-84F086399FB2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3392214-4995-D669-4D6C-91BD1AE19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7FB13F2-6B37-F70E-4DC9-D327D07B193F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22637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CF911A-C621-5547-952D-224772C37725}"/>
              </a:ext>
            </a:extLst>
          </p:cNvPr>
          <p:cNvSpPr txBox="1"/>
          <p:nvPr/>
        </p:nvSpPr>
        <p:spPr>
          <a:xfrm>
            <a:off x="10451015" y="183935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Sean Callaghan, 2022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4A069F8-0A10-DEDC-D63A-4333C38A9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715396"/>
              </p:ext>
            </p:extLst>
          </p:nvPr>
        </p:nvGraphicFramePr>
        <p:xfrm>
          <a:off x="1322523" y="1131378"/>
          <a:ext cx="9546953" cy="4726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07106">
                  <a:extLst>
                    <a:ext uri="{9D8B030D-6E8A-4147-A177-3AD203B41FA5}">
                      <a16:colId xmlns:a16="http://schemas.microsoft.com/office/drawing/2014/main" val="54777134"/>
                    </a:ext>
                  </a:extLst>
                </a:gridCol>
                <a:gridCol w="1257639">
                  <a:extLst>
                    <a:ext uri="{9D8B030D-6E8A-4147-A177-3AD203B41FA5}">
                      <a16:colId xmlns:a16="http://schemas.microsoft.com/office/drawing/2014/main" val="685651176"/>
                    </a:ext>
                  </a:extLst>
                </a:gridCol>
                <a:gridCol w="1020906">
                  <a:extLst>
                    <a:ext uri="{9D8B030D-6E8A-4147-A177-3AD203B41FA5}">
                      <a16:colId xmlns:a16="http://schemas.microsoft.com/office/drawing/2014/main" val="218553045"/>
                    </a:ext>
                  </a:extLst>
                </a:gridCol>
                <a:gridCol w="1020906">
                  <a:extLst>
                    <a:ext uri="{9D8B030D-6E8A-4147-A177-3AD203B41FA5}">
                      <a16:colId xmlns:a16="http://schemas.microsoft.com/office/drawing/2014/main" val="1765602130"/>
                    </a:ext>
                  </a:extLst>
                </a:gridCol>
                <a:gridCol w="1098584">
                  <a:extLst>
                    <a:ext uri="{9D8B030D-6E8A-4147-A177-3AD203B41FA5}">
                      <a16:colId xmlns:a16="http://schemas.microsoft.com/office/drawing/2014/main" val="4039899568"/>
                    </a:ext>
                  </a:extLst>
                </a:gridCol>
                <a:gridCol w="1020906">
                  <a:extLst>
                    <a:ext uri="{9D8B030D-6E8A-4147-A177-3AD203B41FA5}">
                      <a16:colId xmlns:a16="http://schemas.microsoft.com/office/drawing/2014/main" val="3572566557"/>
                    </a:ext>
                  </a:extLst>
                </a:gridCol>
                <a:gridCol w="1020906">
                  <a:extLst>
                    <a:ext uri="{9D8B030D-6E8A-4147-A177-3AD203B41FA5}">
                      <a16:colId xmlns:a16="http://schemas.microsoft.com/office/drawing/2014/main" val="3662403242"/>
                    </a:ext>
                  </a:extLst>
                </a:gridCol>
              </a:tblGrid>
              <a:tr h="945397">
                <a:tc>
                  <a:txBody>
                    <a:bodyPr/>
                    <a:lstStyle/>
                    <a:p>
                      <a:pPr algn="l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No migration impact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Very </a:t>
                      </a:r>
                    </a:p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high risk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High risk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Mid risk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Low risk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No risk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119047"/>
                  </a:ext>
                </a:extLst>
              </a:tr>
              <a:tr h="94539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Cut once resident in the U.S.</a:t>
                      </a:r>
                      <a:endParaRPr lang="en-GB" sz="18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146,875</a:t>
                      </a:r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125,756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89,037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52,318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15,599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521103"/>
                  </a:ext>
                </a:extLst>
              </a:tr>
              <a:tr h="94539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Native born at risk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71,985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53,989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35,993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17,997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  -  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-  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732027"/>
                  </a:ext>
                </a:extLst>
              </a:tr>
              <a:tr h="94539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Foreign born at risk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25,920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25,920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19,441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12,960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6,480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-  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3434647"/>
                  </a:ext>
                </a:extLst>
              </a:tr>
              <a:tr h="94539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Impacted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577,175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538,059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476,864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415,670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354,474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332,395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968740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2DFFAF28-45D9-4953-275F-794B417AD78A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5" name="Google Shape;99;g1fa113f6fb4_8_0">
              <a:extLst>
                <a:ext uri="{FF2B5EF4-FFF2-40B4-BE49-F238E27FC236}">
                  <a16:creationId xmlns:a16="http://schemas.microsoft.com/office/drawing/2014/main" id="{921415ED-5B69-4B0C-2797-D850925C9DA0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6" name="Google Shape;90;p1" descr="ahalogo6.png">
              <a:extLst>
                <a:ext uri="{FF2B5EF4-FFF2-40B4-BE49-F238E27FC236}">
                  <a16:creationId xmlns:a16="http://schemas.microsoft.com/office/drawing/2014/main" id="{4D0B5094-6622-D43B-BD48-A47AD012156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90;p1" descr="ahalogo6.png">
              <a:extLst>
                <a:ext uri="{FF2B5EF4-FFF2-40B4-BE49-F238E27FC236}">
                  <a16:creationId xmlns:a16="http://schemas.microsoft.com/office/drawing/2014/main" id="{9406268A-1333-26D8-7624-03CCB18EB84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497A27-7BC6-93CD-1F20-A7AFE4CCFF42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9" name="Rectangle 8" descr="Purple Header Bar">
              <a:extLst>
                <a:ext uri="{FF2B5EF4-FFF2-40B4-BE49-F238E27FC236}">
                  <a16:creationId xmlns:a16="http://schemas.microsoft.com/office/drawing/2014/main" id="{E90E7852-4200-254E-2F90-591FEB1789D1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D62E78-63EF-9DF0-A72D-6218BAD36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E70514-A3FE-050F-682C-C94F19D148A3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0858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3F8DBE-51FB-B543-AF45-106F355824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227" b="52024"/>
          <a:stretch/>
        </p:blipFill>
        <p:spPr>
          <a:xfrm>
            <a:off x="7330708" y="3775962"/>
            <a:ext cx="3498276" cy="17540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64D93E-2F57-1B4E-B8EB-C2A6AA9B08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492" y="3783838"/>
            <a:ext cx="2688448" cy="173520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A3DACD-87B4-E341-8BED-2F697CCA9AD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2" t="29481"/>
          <a:stretch/>
        </p:blipFill>
        <p:spPr>
          <a:xfrm>
            <a:off x="2180491" y="1503539"/>
            <a:ext cx="4392217" cy="16494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AE2C4C-045A-6345-B593-E4291D45AD80}"/>
              </a:ext>
            </a:extLst>
          </p:cNvPr>
          <p:cNvSpPr txBox="1"/>
          <p:nvPr/>
        </p:nvSpPr>
        <p:spPr>
          <a:xfrm>
            <a:off x="984492" y="5568732"/>
            <a:ext cx="2578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Jones </a:t>
            </a:r>
            <a:r>
              <a:rPr lang="en-US" sz="1600" dirty="0" err="1"/>
              <a:t>et.al</a:t>
            </a:r>
            <a:r>
              <a:rPr lang="en-US" sz="1600" dirty="0"/>
              <a:t>, 1996 (</a:t>
            </a:r>
            <a:r>
              <a:rPr lang="en-US" sz="1600" b="1" dirty="0"/>
              <a:t>1990 data</a:t>
            </a:r>
            <a:r>
              <a:rPr lang="en-US" sz="1600" dirty="0"/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4380F6-961E-2E4F-BAB6-A459AD5AF613}"/>
              </a:ext>
            </a:extLst>
          </p:cNvPr>
          <p:cNvSpPr txBox="1"/>
          <p:nvPr/>
        </p:nvSpPr>
        <p:spPr>
          <a:xfrm>
            <a:off x="2186378" y="1036378"/>
            <a:ext cx="4298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African Women’s Health </a:t>
            </a:r>
            <a:r>
              <a:rPr lang="en-GB" sz="1600" dirty="0" err="1"/>
              <a:t>Center</a:t>
            </a:r>
            <a:r>
              <a:rPr lang="en-US" sz="1600" dirty="0"/>
              <a:t>, 2004 (</a:t>
            </a:r>
            <a:r>
              <a:rPr lang="en-US" sz="1600" b="1" dirty="0"/>
              <a:t>2000 data</a:t>
            </a:r>
            <a:r>
              <a:rPr lang="en-US" sz="1600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EA65F7-B9BA-9E4D-BA71-438690A99FFC}"/>
              </a:ext>
            </a:extLst>
          </p:cNvPr>
          <p:cNvSpPr txBox="1"/>
          <p:nvPr/>
        </p:nvSpPr>
        <p:spPr>
          <a:xfrm>
            <a:off x="7987465" y="5593575"/>
            <a:ext cx="28821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Goldberg </a:t>
            </a:r>
            <a:r>
              <a:rPr lang="en-GB" sz="1600" dirty="0" err="1"/>
              <a:t>et.al</a:t>
            </a:r>
            <a:r>
              <a:rPr lang="en-US" sz="1600" dirty="0"/>
              <a:t>, 2016 (</a:t>
            </a:r>
            <a:r>
              <a:rPr lang="en-US" sz="1600" b="1" dirty="0"/>
              <a:t>2012 data</a:t>
            </a:r>
            <a:r>
              <a:rPr lang="en-US" sz="1600" dirty="0"/>
              <a:t>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F06136-88D8-CD40-91AE-ABF5671B1FB0}"/>
              </a:ext>
            </a:extLst>
          </p:cNvPr>
          <p:cNvSpPr txBox="1">
            <a:spLocks/>
          </p:cNvSpPr>
          <p:nvPr/>
        </p:nvSpPr>
        <p:spPr>
          <a:xfrm rot="16200000">
            <a:off x="-2085774" y="2768151"/>
            <a:ext cx="5029200" cy="78263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Previous US studies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DA9C56-0EB4-B444-90A4-1E0B7FF10E5F}"/>
              </a:ext>
            </a:extLst>
          </p:cNvPr>
          <p:cNvSpPr txBox="1"/>
          <p:nvPr/>
        </p:nvSpPr>
        <p:spPr>
          <a:xfrm>
            <a:off x="10451015" y="183935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Sean Callaghan, 2022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C7B914C-A2B7-DF4A-8068-3408180AEE58}"/>
              </a:ext>
            </a:extLst>
          </p:cNvPr>
          <p:cNvCxnSpPr>
            <a:cxnSpLocks/>
          </p:cNvCxnSpPr>
          <p:nvPr/>
        </p:nvCxnSpPr>
        <p:spPr>
          <a:xfrm>
            <a:off x="820145" y="3453092"/>
            <a:ext cx="11371855" cy="687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EFAC24E-7F36-804D-9536-01863A05AC03}"/>
              </a:ext>
            </a:extLst>
          </p:cNvPr>
          <p:cNvCxnSpPr/>
          <p:nvPr/>
        </p:nvCxnSpPr>
        <p:spPr>
          <a:xfrm>
            <a:off x="1599081" y="3463839"/>
            <a:ext cx="1" cy="2940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6F3BE0E-F662-AE4F-B57E-DBD0FB2CE7EE}"/>
              </a:ext>
            </a:extLst>
          </p:cNvPr>
          <p:cNvCxnSpPr/>
          <p:nvPr/>
        </p:nvCxnSpPr>
        <p:spPr>
          <a:xfrm>
            <a:off x="5248755" y="3167680"/>
            <a:ext cx="1" cy="2940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550BA8A-A471-F44A-805E-AC614EF97098}"/>
              </a:ext>
            </a:extLst>
          </p:cNvPr>
          <p:cNvCxnSpPr/>
          <p:nvPr/>
        </p:nvCxnSpPr>
        <p:spPr>
          <a:xfrm>
            <a:off x="8898431" y="3459971"/>
            <a:ext cx="1" cy="2940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850AF36-B4AB-5043-8B06-0D59BE4614CF}"/>
              </a:ext>
            </a:extLst>
          </p:cNvPr>
          <p:cNvSpPr txBox="1"/>
          <p:nvPr/>
        </p:nvSpPr>
        <p:spPr>
          <a:xfrm>
            <a:off x="1324004" y="3145315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1990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ADFF87-ADD7-CB44-AD6F-7333520FC29F}"/>
              </a:ext>
            </a:extLst>
          </p:cNvPr>
          <p:cNvSpPr txBox="1"/>
          <p:nvPr/>
        </p:nvSpPr>
        <p:spPr>
          <a:xfrm>
            <a:off x="4973681" y="3518321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2000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6691C3-2404-2B43-A379-57D8576851F4}"/>
              </a:ext>
            </a:extLst>
          </p:cNvPr>
          <p:cNvSpPr txBox="1"/>
          <p:nvPr/>
        </p:nvSpPr>
        <p:spPr>
          <a:xfrm>
            <a:off x="8623356" y="3118993"/>
            <a:ext cx="550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2012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CACA50-FD6F-594B-AEED-AB4D067E35B7}"/>
              </a:ext>
            </a:extLst>
          </p:cNvPr>
          <p:cNvSpPr/>
          <p:nvPr/>
        </p:nvSpPr>
        <p:spPr>
          <a:xfrm>
            <a:off x="1407620" y="5866616"/>
            <a:ext cx="17325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168,000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impacted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2BB40EB-A60D-C94B-8C54-0C922CC65692}"/>
              </a:ext>
            </a:extLst>
          </p:cNvPr>
          <p:cNvSpPr/>
          <p:nvPr/>
        </p:nvSpPr>
        <p:spPr>
          <a:xfrm>
            <a:off x="3563339" y="743248"/>
            <a:ext cx="17790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227,887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impacted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284982F-2697-2F4C-B8EA-0932D5F2184D}"/>
              </a:ext>
            </a:extLst>
          </p:cNvPr>
          <p:cNvSpPr/>
          <p:nvPr/>
        </p:nvSpPr>
        <p:spPr>
          <a:xfrm>
            <a:off x="8569108" y="5887666"/>
            <a:ext cx="17341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513,000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impacted </a:t>
            </a:r>
            <a:endParaRPr lang="en-US" sz="1600" dirty="0">
              <a:solidFill>
                <a:srgbClr val="FF0000"/>
              </a:solidFill>
            </a:endParaRPr>
          </a:p>
        </p:txBody>
      </p:sp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34B1104-5B3C-2EF5-4269-3070E72DA9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3054" y="1265643"/>
            <a:ext cx="3405506" cy="186358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D400F8B-78CF-3C17-454C-F2D1F8B78727}"/>
              </a:ext>
            </a:extLst>
          </p:cNvPr>
          <p:cNvCxnSpPr/>
          <p:nvPr/>
        </p:nvCxnSpPr>
        <p:spPr>
          <a:xfrm>
            <a:off x="9160347" y="3132081"/>
            <a:ext cx="1" cy="29401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E22CFA1-2C37-A795-9835-884A038088BC}"/>
              </a:ext>
            </a:extLst>
          </p:cNvPr>
          <p:cNvSpPr txBox="1"/>
          <p:nvPr/>
        </p:nvSpPr>
        <p:spPr>
          <a:xfrm>
            <a:off x="7667496" y="867101"/>
            <a:ext cx="3890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Mather &amp; Feldman-Jacobs, 2016 </a:t>
            </a:r>
            <a:r>
              <a:rPr lang="en-US" sz="1600" dirty="0"/>
              <a:t>(</a:t>
            </a:r>
            <a:r>
              <a:rPr lang="en-US" sz="1600" b="1" dirty="0"/>
              <a:t>2013 data</a:t>
            </a:r>
            <a:r>
              <a:rPr lang="en-US" sz="1600" dirty="0"/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9836B2-4659-D9A7-AB59-71ABCA05368F}"/>
              </a:ext>
            </a:extLst>
          </p:cNvPr>
          <p:cNvSpPr/>
          <p:nvPr/>
        </p:nvSpPr>
        <p:spPr>
          <a:xfrm>
            <a:off x="9044457" y="619691"/>
            <a:ext cx="17341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</a:rPr>
              <a:t>506,795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impacted </a:t>
            </a:r>
            <a:endParaRPr lang="en-US" sz="1600" dirty="0">
              <a:solidFill>
                <a:srgbClr val="FF000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30D3F3-87E5-F14B-B764-5F9BB141FAD4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17" name="Google Shape;99;g1fa113f6fb4_8_0">
              <a:extLst>
                <a:ext uri="{FF2B5EF4-FFF2-40B4-BE49-F238E27FC236}">
                  <a16:creationId xmlns:a16="http://schemas.microsoft.com/office/drawing/2014/main" id="{32B9E589-3ADE-5A60-A6B2-3630F2732FF2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18" name="Google Shape;90;p1" descr="ahalogo6.png">
              <a:extLst>
                <a:ext uri="{FF2B5EF4-FFF2-40B4-BE49-F238E27FC236}">
                  <a16:creationId xmlns:a16="http://schemas.microsoft.com/office/drawing/2014/main" id="{1765A16D-44A7-B29B-3E49-7950FA0DFFA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90;p1" descr="ahalogo6.png">
              <a:extLst>
                <a:ext uri="{FF2B5EF4-FFF2-40B4-BE49-F238E27FC236}">
                  <a16:creationId xmlns:a16="http://schemas.microsoft.com/office/drawing/2014/main" id="{338F8CB4-9155-1BE5-A635-678A8104301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FE9A151B-9B4B-B9E7-EC14-359DD0381BD3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35" name="Rectangle 34" descr="Purple Header Bar">
              <a:extLst>
                <a:ext uri="{FF2B5EF4-FFF2-40B4-BE49-F238E27FC236}">
                  <a16:creationId xmlns:a16="http://schemas.microsoft.com/office/drawing/2014/main" id="{AD782408-564B-B246-3B8B-1E3BBCB7D3CE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BC220CB-F691-9723-E06C-61AFA3A71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D38C9CA-E15A-7EED-3B37-C175793A95F5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94355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5C37F95-7FE5-3D45-B0E0-20526A2EA7BA}"/>
              </a:ext>
            </a:extLst>
          </p:cNvPr>
          <p:cNvSpPr txBox="1"/>
          <p:nvPr/>
        </p:nvSpPr>
        <p:spPr>
          <a:xfrm>
            <a:off x="10451015" y="183935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Sean Callaghan,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914BB7-D01C-9B58-904F-86B31DA467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94"/>
          <a:stretch/>
        </p:blipFill>
        <p:spPr>
          <a:xfrm>
            <a:off x="2924961" y="739886"/>
            <a:ext cx="6524029" cy="5211463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C538643-E6AD-1500-60D9-D3051E078B3E}"/>
              </a:ext>
            </a:extLst>
          </p:cNvPr>
          <p:cNvSpPr/>
          <p:nvPr/>
        </p:nvSpPr>
        <p:spPr>
          <a:xfrm>
            <a:off x="5977890" y="1384578"/>
            <a:ext cx="1017270" cy="7543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2EED773-F789-8362-08FA-B77012738F74}"/>
              </a:ext>
            </a:extLst>
          </p:cNvPr>
          <p:cNvSpPr/>
          <p:nvPr/>
        </p:nvSpPr>
        <p:spPr>
          <a:xfrm>
            <a:off x="5977890" y="3136776"/>
            <a:ext cx="1017270" cy="7543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20B5695-3C29-7F10-B80A-0ECC6980F48B}"/>
              </a:ext>
            </a:extLst>
          </p:cNvPr>
          <p:cNvSpPr/>
          <p:nvPr/>
        </p:nvSpPr>
        <p:spPr>
          <a:xfrm>
            <a:off x="5977890" y="4820394"/>
            <a:ext cx="1017270" cy="75438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F998F2-F7C7-4FF1-34D7-61EBF0A2133A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7" name="Google Shape;99;g1fa113f6fb4_8_0">
              <a:extLst>
                <a:ext uri="{FF2B5EF4-FFF2-40B4-BE49-F238E27FC236}">
                  <a16:creationId xmlns:a16="http://schemas.microsoft.com/office/drawing/2014/main" id="{FF51123E-8F9A-4583-87A8-47B2562D3AF9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13" name="Google Shape;90;p1" descr="ahalogo6.png">
              <a:extLst>
                <a:ext uri="{FF2B5EF4-FFF2-40B4-BE49-F238E27FC236}">
                  <a16:creationId xmlns:a16="http://schemas.microsoft.com/office/drawing/2014/main" id="{01DF86AE-72E8-2A28-2B8D-815880E29D9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90;p1" descr="ahalogo6.png">
              <a:extLst>
                <a:ext uri="{FF2B5EF4-FFF2-40B4-BE49-F238E27FC236}">
                  <a16:creationId xmlns:a16="http://schemas.microsoft.com/office/drawing/2014/main" id="{87145ED8-229F-3341-FE77-FD45E2FE831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7F91FA-20B9-6D56-F42A-305541FA7FA9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7" name="Rectangle 16" descr="Purple Header Bar">
              <a:extLst>
                <a:ext uri="{FF2B5EF4-FFF2-40B4-BE49-F238E27FC236}">
                  <a16:creationId xmlns:a16="http://schemas.microsoft.com/office/drawing/2014/main" id="{D6BE1811-17B1-7D21-13A4-F39E02B66C31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F66641D-3178-03E2-C21F-8E520A1259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9FEF293-3D0B-21C5-D21E-13542714EC7B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970AB428-51EE-A1E0-8F9D-F13E7D52CC4D}"/>
              </a:ext>
            </a:extLst>
          </p:cNvPr>
          <p:cNvSpPr txBox="1"/>
          <p:nvPr/>
        </p:nvSpPr>
        <p:spPr>
          <a:xfrm>
            <a:off x="8834034" y="1384578"/>
            <a:ext cx="2805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Surveys and key informant interviews based on the Theory of Planned </a:t>
            </a:r>
            <a:r>
              <a:rPr lang="en-GB" dirty="0" err="1"/>
              <a:t>Behavior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8091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CF911A-C621-5547-952D-224772C37725}"/>
              </a:ext>
            </a:extLst>
          </p:cNvPr>
          <p:cNvSpPr txBox="1"/>
          <p:nvPr/>
        </p:nvSpPr>
        <p:spPr>
          <a:xfrm>
            <a:off x="10451015" y="183935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Sean Callaghan, 2022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4A069F8-0A10-DEDC-D63A-4333C38A91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142241"/>
              </p:ext>
            </p:extLst>
          </p:nvPr>
        </p:nvGraphicFramePr>
        <p:xfrm>
          <a:off x="1337860" y="1065507"/>
          <a:ext cx="9546953" cy="47269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07106">
                  <a:extLst>
                    <a:ext uri="{9D8B030D-6E8A-4147-A177-3AD203B41FA5}">
                      <a16:colId xmlns:a16="http://schemas.microsoft.com/office/drawing/2014/main" val="54777134"/>
                    </a:ext>
                  </a:extLst>
                </a:gridCol>
                <a:gridCol w="1257639">
                  <a:extLst>
                    <a:ext uri="{9D8B030D-6E8A-4147-A177-3AD203B41FA5}">
                      <a16:colId xmlns:a16="http://schemas.microsoft.com/office/drawing/2014/main" val="685651176"/>
                    </a:ext>
                  </a:extLst>
                </a:gridCol>
                <a:gridCol w="1020906">
                  <a:extLst>
                    <a:ext uri="{9D8B030D-6E8A-4147-A177-3AD203B41FA5}">
                      <a16:colId xmlns:a16="http://schemas.microsoft.com/office/drawing/2014/main" val="218553045"/>
                    </a:ext>
                  </a:extLst>
                </a:gridCol>
                <a:gridCol w="1020906">
                  <a:extLst>
                    <a:ext uri="{9D8B030D-6E8A-4147-A177-3AD203B41FA5}">
                      <a16:colId xmlns:a16="http://schemas.microsoft.com/office/drawing/2014/main" val="1765602130"/>
                    </a:ext>
                  </a:extLst>
                </a:gridCol>
                <a:gridCol w="1098584">
                  <a:extLst>
                    <a:ext uri="{9D8B030D-6E8A-4147-A177-3AD203B41FA5}">
                      <a16:colId xmlns:a16="http://schemas.microsoft.com/office/drawing/2014/main" val="4039899568"/>
                    </a:ext>
                  </a:extLst>
                </a:gridCol>
                <a:gridCol w="1020906">
                  <a:extLst>
                    <a:ext uri="{9D8B030D-6E8A-4147-A177-3AD203B41FA5}">
                      <a16:colId xmlns:a16="http://schemas.microsoft.com/office/drawing/2014/main" val="3572566557"/>
                    </a:ext>
                  </a:extLst>
                </a:gridCol>
                <a:gridCol w="1020906">
                  <a:extLst>
                    <a:ext uri="{9D8B030D-6E8A-4147-A177-3AD203B41FA5}">
                      <a16:colId xmlns:a16="http://schemas.microsoft.com/office/drawing/2014/main" val="3662403242"/>
                    </a:ext>
                  </a:extLst>
                </a:gridCol>
              </a:tblGrid>
              <a:tr h="945397">
                <a:tc>
                  <a:txBody>
                    <a:bodyPr/>
                    <a:lstStyle/>
                    <a:p>
                      <a:pPr algn="l" fontAlgn="ctr"/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No migration impact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Very </a:t>
                      </a:r>
                    </a:p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high risk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High risk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Mid risk</a:t>
                      </a:r>
                      <a:endParaRPr lang="en-GB" sz="18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Low risk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No risk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0119047"/>
                  </a:ext>
                </a:extLst>
              </a:tr>
              <a:tr h="94539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Cut once resident in the U.S.</a:t>
                      </a:r>
                      <a:endParaRPr lang="en-GB" sz="18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146,875</a:t>
                      </a:r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125,756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89,037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52,318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15,599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3521103"/>
                  </a:ext>
                </a:extLst>
              </a:tr>
              <a:tr h="94539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Native born at risk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71,985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53,989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35,993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17,997 </a:t>
                      </a:r>
                      <a:endParaRPr lang="en-GB" sz="18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  -  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-  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1732027"/>
                  </a:ext>
                </a:extLst>
              </a:tr>
              <a:tr h="94539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Foreign born at risk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25,920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25,920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19,441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12,960 </a:t>
                      </a:r>
                      <a:endParaRPr lang="en-GB" sz="1800" b="1" i="0" u="none" strike="noStrike" dirty="0">
                        <a:solidFill>
                          <a:srgbClr val="C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6,480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u="none" strike="noStrike" dirty="0">
                          <a:effectLst/>
                          <a:latin typeface="+mn-lt"/>
                        </a:rPr>
                        <a:t>-   </a:t>
                      </a:r>
                      <a:endParaRPr lang="en-GB" sz="18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3434647"/>
                  </a:ext>
                </a:extLst>
              </a:tr>
              <a:tr h="945397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Impacted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577,175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538,059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476,864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415,670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354,474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332,395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3968740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2DFFAF28-45D9-4953-275F-794B417AD78A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5" name="Google Shape;99;g1fa113f6fb4_8_0">
              <a:extLst>
                <a:ext uri="{FF2B5EF4-FFF2-40B4-BE49-F238E27FC236}">
                  <a16:creationId xmlns:a16="http://schemas.microsoft.com/office/drawing/2014/main" id="{921415ED-5B69-4B0C-2797-D850925C9DA0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6" name="Google Shape;90;p1" descr="ahalogo6.png">
              <a:extLst>
                <a:ext uri="{FF2B5EF4-FFF2-40B4-BE49-F238E27FC236}">
                  <a16:creationId xmlns:a16="http://schemas.microsoft.com/office/drawing/2014/main" id="{4D0B5094-6622-D43B-BD48-A47AD0121567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90;p1" descr="ahalogo6.png">
              <a:extLst>
                <a:ext uri="{FF2B5EF4-FFF2-40B4-BE49-F238E27FC236}">
                  <a16:creationId xmlns:a16="http://schemas.microsoft.com/office/drawing/2014/main" id="{9406268A-1333-26D8-7624-03CCB18EB84A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3497A27-7BC6-93CD-1F20-A7AFE4CCFF42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9" name="Rectangle 8" descr="Purple Header Bar">
              <a:extLst>
                <a:ext uri="{FF2B5EF4-FFF2-40B4-BE49-F238E27FC236}">
                  <a16:creationId xmlns:a16="http://schemas.microsoft.com/office/drawing/2014/main" id="{E90E7852-4200-254E-2F90-591FEB1789D1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D62E78-63EF-9DF0-A72D-6218BAD36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E70514-A3FE-050F-682C-C94F19D148A3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16442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D87F-BAF3-DB42-94E0-46CCCCED4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286" y="1122363"/>
            <a:ext cx="11698887" cy="2816592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</a:pPr>
            <a:r>
              <a:rPr lang="en-GB" sz="3600" b="1" cap="all" dirty="0">
                <a:solidFill>
                  <a:srgbClr val="000000"/>
                </a:solidFill>
                <a:effectLst/>
                <a:latin typeface="Futura" panose="020B0602020204020303" pitchFamily="34" charset="-79"/>
                <a:ea typeface="Times New Roman" panose="02020603050405020304" pitchFamily="18" charset="0"/>
                <a:cs typeface="Futura" panose="020B0602020204020303" pitchFamily="34" charset="-79"/>
              </a:rPr>
              <a:t>Deeper dive into Kansas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403CDD-79A9-E9D4-8015-85B0789F03E3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6" name="Google Shape;99;g1fa113f6fb4_8_0">
              <a:extLst>
                <a:ext uri="{FF2B5EF4-FFF2-40B4-BE49-F238E27FC236}">
                  <a16:creationId xmlns:a16="http://schemas.microsoft.com/office/drawing/2014/main" id="{D36910A4-2433-3EAC-B983-8E8620BAF5DA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9" name="Google Shape;90;p1" descr="ahalogo6.png">
              <a:extLst>
                <a:ext uri="{FF2B5EF4-FFF2-40B4-BE49-F238E27FC236}">
                  <a16:creationId xmlns:a16="http://schemas.microsoft.com/office/drawing/2014/main" id="{0C86DBAD-1BE8-6625-0D87-285CA407AAD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0;p1" descr="ahalogo6.png">
              <a:extLst>
                <a:ext uri="{FF2B5EF4-FFF2-40B4-BE49-F238E27FC236}">
                  <a16:creationId xmlns:a16="http://schemas.microsoft.com/office/drawing/2014/main" id="{D2C311D1-484F-74EC-38BE-0D001A0A353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BD6461-8AAD-C520-97DD-F5BAF5CF0FD7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2" name="Rectangle 11" descr="Purple Header Bar">
              <a:extLst>
                <a:ext uri="{FF2B5EF4-FFF2-40B4-BE49-F238E27FC236}">
                  <a16:creationId xmlns:a16="http://schemas.microsoft.com/office/drawing/2014/main" id="{3F343D66-1D4B-B747-D982-EEA0AFE97D71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7A446B9-A48F-8A46-EE65-86B9D14B9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33F52D-C497-15AD-537C-A766CB7FDA32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3843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0403CDD-79A9-E9D4-8015-85B0789F03E3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6" name="Google Shape;99;g1fa113f6fb4_8_0">
              <a:extLst>
                <a:ext uri="{FF2B5EF4-FFF2-40B4-BE49-F238E27FC236}">
                  <a16:creationId xmlns:a16="http://schemas.microsoft.com/office/drawing/2014/main" id="{D36910A4-2433-3EAC-B983-8E8620BAF5DA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9" name="Google Shape;90;p1" descr="ahalogo6.png">
              <a:extLst>
                <a:ext uri="{FF2B5EF4-FFF2-40B4-BE49-F238E27FC236}">
                  <a16:creationId xmlns:a16="http://schemas.microsoft.com/office/drawing/2014/main" id="{0C86DBAD-1BE8-6625-0D87-285CA407AAD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0;p1" descr="ahalogo6.png">
              <a:extLst>
                <a:ext uri="{FF2B5EF4-FFF2-40B4-BE49-F238E27FC236}">
                  <a16:creationId xmlns:a16="http://schemas.microsoft.com/office/drawing/2014/main" id="{D2C311D1-484F-74EC-38BE-0D001A0A353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BD6461-8AAD-C520-97DD-F5BAF5CF0FD7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2" name="Rectangle 11" descr="Purple Header Bar">
              <a:extLst>
                <a:ext uri="{FF2B5EF4-FFF2-40B4-BE49-F238E27FC236}">
                  <a16:creationId xmlns:a16="http://schemas.microsoft.com/office/drawing/2014/main" id="{3F343D66-1D4B-B747-D982-EEA0AFE97D71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7A446B9-A48F-8A46-EE65-86B9D14B9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33F52D-C497-15AD-537C-A766CB7FDA32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06F9D2E-98D2-1153-786A-58D8011BF097}"/>
              </a:ext>
            </a:extLst>
          </p:cNvPr>
          <p:cNvSpPr txBox="1"/>
          <p:nvPr/>
        </p:nvSpPr>
        <p:spPr>
          <a:xfrm>
            <a:off x="1745166" y="2894423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chemeClr val="accent6">
                    <a:lumMod val="50000"/>
                  </a:schemeClr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6,832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20D2A7-85FF-BAFA-5A4A-C7C762E666A3}"/>
              </a:ext>
            </a:extLst>
          </p:cNvPr>
          <p:cNvSpPr txBox="1"/>
          <p:nvPr/>
        </p:nvSpPr>
        <p:spPr>
          <a:xfrm>
            <a:off x="1884082" y="3721476"/>
            <a:ext cx="1790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Study population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481646-8998-B8FB-C0E2-2613A52C3ED8}"/>
              </a:ext>
            </a:extLst>
          </p:cNvPr>
          <p:cNvSpPr txBox="1"/>
          <p:nvPr/>
        </p:nvSpPr>
        <p:spPr>
          <a:xfrm>
            <a:off x="5122838" y="2894423"/>
            <a:ext cx="2058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chemeClr val="accent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1,995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0A7731-3409-CCD4-92C2-5362545653D0}"/>
              </a:ext>
            </a:extLst>
          </p:cNvPr>
          <p:cNvSpPr txBox="1"/>
          <p:nvPr/>
        </p:nvSpPr>
        <p:spPr>
          <a:xfrm>
            <a:off x="5555488" y="3721476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Living with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41AD61-0856-ABF5-B6E0-DBC6D5528AFF}"/>
              </a:ext>
            </a:extLst>
          </p:cNvPr>
          <p:cNvSpPr txBox="1"/>
          <p:nvPr/>
        </p:nvSpPr>
        <p:spPr>
          <a:xfrm>
            <a:off x="8617057" y="2901464"/>
            <a:ext cx="1439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chemeClr val="accent2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250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C82148C-F8E1-AC2B-096C-4E062D5A070F}"/>
              </a:ext>
            </a:extLst>
          </p:cNvPr>
          <p:cNvSpPr txBox="1"/>
          <p:nvPr/>
        </p:nvSpPr>
        <p:spPr>
          <a:xfrm>
            <a:off x="8676959" y="3721476"/>
            <a:ext cx="1224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2"/>
                </a:solidFill>
              </a:rPr>
              <a:t>Girls at risk</a:t>
            </a:r>
          </a:p>
        </p:txBody>
      </p:sp>
    </p:spTree>
    <p:extLst>
      <p:ext uri="{BB962C8B-B14F-4D97-AF65-F5344CB8AC3E}">
        <p14:creationId xmlns:p14="http://schemas.microsoft.com/office/powerpoint/2010/main" val="1916650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e chart with numbers and text&#10;&#10;Description automatically generated">
            <a:extLst>
              <a:ext uri="{FF2B5EF4-FFF2-40B4-BE49-F238E27FC236}">
                <a16:creationId xmlns:a16="http://schemas.microsoft.com/office/drawing/2014/main" id="{E047333C-5B23-E3C5-D4C6-2B25FCC5A9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7" t="16945" r="9840" b="-1280"/>
          <a:stretch/>
        </p:blipFill>
        <p:spPr>
          <a:xfrm>
            <a:off x="480447" y="683232"/>
            <a:ext cx="6927743" cy="59035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0403CDD-79A9-E9D4-8015-85B0789F03E3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6" name="Google Shape;99;g1fa113f6fb4_8_0">
              <a:extLst>
                <a:ext uri="{FF2B5EF4-FFF2-40B4-BE49-F238E27FC236}">
                  <a16:creationId xmlns:a16="http://schemas.microsoft.com/office/drawing/2014/main" id="{D36910A4-2433-3EAC-B983-8E8620BAF5DA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9" name="Google Shape;90;p1" descr="ahalogo6.png">
              <a:extLst>
                <a:ext uri="{FF2B5EF4-FFF2-40B4-BE49-F238E27FC236}">
                  <a16:creationId xmlns:a16="http://schemas.microsoft.com/office/drawing/2014/main" id="{0C86DBAD-1BE8-6625-0D87-285CA407AAD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0;p1" descr="ahalogo6.png">
              <a:extLst>
                <a:ext uri="{FF2B5EF4-FFF2-40B4-BE49-F238E27FC236}">
                  <a16:creationId xmlns:a16="http://schemas.microsoft.com/office/drawing/2014/main" id="{D2C311D1-484F-74EC-38BE-0D001A0A353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BD6461-8AAD-C520-97DD-F5BAF5CF0FD7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2" name="Rectangle 11" descr="Purple Header Bar">
              <a:extLst>
                <a:ext uri="{FF2B5EF4-FFF2-40B4-BE49-F238E27FC236}">
                  <a16:creationId xmlns:a16="http://schemas.microsoft.com/office/drawing/2014/main" id="{3F343D66-1D4B-B747-D982-EEA0AFE97D71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7A446B9-A48F-8A46-EE65-86B9D14B9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33F52D-C497-15AD-537C-A766CB7FDA32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C9B0385-1B47-4538-9684-228BB2516985}"/>
              </a:ext>
            </a:extLst>
          </p:cNvPr>
          <p:cNvSpPr txBox="1"/>
          <p:nvPr/>
        </p:nvSpPr>
        <p:spPr>
          <a:xfrm>
            <a:off x="8164752" y="2302092"/>
            <a:ext cx="37250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505150"/>
                </a:solidFill>
                <a:effectLst/>
              </a:rPr>
              <a:t>Ethnic breakdown of girls most likely to be </a:t>
            </a:r>
            <a:r>
              <a:rPr lang="en-GB" sz="2800" b="1" dirty="0">
                <a:solidFill>
                  <a:srgbClr val="DE6129"/>
                </a:solidFill>
                <a:effectLst/>
              </a:rPr>
              <a:t>AT RISK</a:t>
            </a:r>
            <a:r>
              <a:rPr lang="en-GB" sz="2800" b="1" dirty="0">
                <a:solidFill>
                  <a:srgbClr val="505150"/>
                </a:solidFill>
                <a:effectLst/>
              </a:rPr>
              <a:t> of FGM/C in Kansas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0209D3-4A8A-3B9B-EE85-043DBE73CCF1}"/>
              </a:ext>
            </a:extLst>
          </p:cNvPr>
          <p:cNvSpPr txBox="1"/>
          <p:nvPr/>
        </p:nvSpPr>
        <p:spPr>
          <a:xfrm>
            <a:off x="8164752" y="5041463"/>
            <a:ext cx="40272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rgbClr val="505150"/>
                </a:solidFill>
                <a:effectLst/>
              </a:rPr>
              <a:t>NOTE: Nigerian and Indonesian girls are likely underrepresented in this data since</a:t>
            </a:r>
          </a:p>
          <a:p>
            <a:r>
              <a:rPr lang="en-GB" sz="1400" i="1" dirty="0">
                <a:solidFill>
                  <a:srgbClr val="505150"/>
                </a:solidFill>
                <a:effectLst/>
              </a:rPr>
              <a:t>they are cut at a very young age, resulting in most girls being encoded as already living with FGM/C.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5915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number of children&#10;&#10;Description automatically generated">
            <a:extLst>
              <a:ext uri="{FF2B5EF4-FFF2-40B4-BE49-F238E27FC236}">
                <a16:creationId xmlns:a16="http://schemas.microsoft.com/office/drawing/2014/main" id="{AF10D765-A1EA-68DF-FC53-5DF6AB1838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92" t="14947" r="12410"/>
          <a:stretch/>
        </p:blipFill>
        <p:spPr>
          <a:xfrm>
            <a:off x="19756" y="897636"/>
            <a:ext cx="7656162" cy="564271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0403CDD-79A9-E9D4-8015-85B0789F03E3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6" name="Google Shape;99;g1fa113f6fb4_8_0">
              <a:extLst>
                <a:ext uri="{FF2B5EF4-FFF2-40B4-BE49-F238E27FC236}">
                  <a16:creationId xmlns:a16="http://schemas.microsoft.com/office/drawing/2014/main" id="{D36910A4-2433-3EAC-B983-8E8620BAF5DA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9" name="Google Shape;90;p1" descr="ahalogo6.png">
              <a:extLst>
                <a:ext uri="{FF2B5EF4-FFF2-40B4-BE49-F238E27FC236}">
                  <a16:creationId xmlns:a16="http://schemas.microsoft.com/office/drawing/2014/main" id="{0C86DBAD-1BE8-6625-0D87-285CA407AADE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0;p1" descr="ahalogo6.png">
              <a:extLst>
                <a:ext uri="{FF2B5EF4-FFF2-40B4-BE49-F238E27FC236}">
                  <a16:creationId xmlns:a16="http://schemas.microsoft.com/office/drawing/2014/main" id="{D2C311D1-484F-74EC-38BE-0D001A0A3536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BD6461-8AAD-C520-97DD-F5BAF5CF0FD7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2" name="Rectangle 11" descr="Purple Header Bar">
              <a:extLst>
                <a:ext uri="{FF2B5EF4-FFF2-40B4-BE49-F238E27FC236}">
                  <a16:creationId xmlns:a16="http://schemas.microsoft.com/office/drawing/2014/main" id="{3F343D66-1D4B-B747-D982-EEA0AFE97D71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7A446B9-A48F-8A46-EE65-86B9D14B9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33F52D-C497-15AD-537C-A766CB7FDA32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3F52E5F-19FF-B00D-E025-6C69E832123D}"/>
              </a:ext>
            </a:extLst>
          </p:cNvPr>
          <p:cNvSpPr txBox="1"/>
          <p:nvPr/>
        </p:nvSpPr>
        <p:spPr>
          <a:xfrm>
            <a:off x="8164752" y="5041463"/>
            <a:ext cx="402724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rgbClr val="505150"/>
                </a:solidFill>
                <a:effectLst/>
              </a:rPr>
              <a:t>NOTE: Nigerian and Indonesian girls are likely underrepresented in this data since</a:t>
            </a:r>
          </a:p>
          <a:p>
            <a:r>
              <a:rPr lang="en-GB" sz="1400" i="1" dirty="0">
                <a:solidFill>
                  <a:srgbClr val="505150"/>
                </a:solidFill>
                <a:effectLst/>
              </a:rPr>
              <a:t>they are cut at a very young age, resulting in most girls being encoded as already living with FGM/C.</a:t>
            </a:r>
          </a:p>
          <a:p>
            <a:endParaRPr lang="en-GB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9B0385-1B47-4538-9684-228BB2516985}"/>
              </a:ext>
            </a:extLst>
          </p:cNvPr>
          <p:cNvSpPr txBox="1"/>
          <p:nvPr/>
        </p:nvSpPr>
        <p:spPr>
          <a:xfrm>
            <a:off x="8602102" y="2357599"/>
            <a:ext cx="3348573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505150"/>
                </a:solidFill>
                <a:effectLst/>
              </a:rPr>
              <a:t>Age distribution of girls most likely to be </a:t>
            </a:r>
            <a:r>
              <a:rPr lang="en-GB" sz="2800" b="1" dirty="0">
                <a:solidFill>
                  <a:srgbClr val="DE6129"/>
                </a:solidFill>
                <a:effectLst/>
              </a:rPr>
              <a:t>AT RISK</a:t>
            </a:r>
            <a:r>
              <a:rPr lang="en-GB" sz="2800" b="1" dirty="0">
                <a:solidFill>
                  <a:srgbClr val="505150"/>
                </a:solidFill>
                <a:effectLst/>
              </a:rPr>
              <a:t> of FGM/C in Kansas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2507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0403CDD-79A9-E9D4-8015-85B0789F03E3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6" name="Google Shape;99;g1fa113f6fb4_8_0">
              <a:extLst>
                <a:ext uri="{FF2B5EF4-FFF2-40B4-BE49-F238E27FC236}">
                  <a16:creationId xmlns:a16="http://schemas.microsoft.com/office/drawing/2014/main" id="{D36910A4-2433-3EAC-B983-8E8620BAF5DA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9" name="Google Shape;90;p1" descr="ahalogo6.png">
              <a:extLst>
                <a:ext uri="{FF2B5EF4-FFF2-40B4-BE49-F238E27FC236}">
                  <a16:creationId xmlns:a16="http://schemas.microsoft.com/office/drawing/2014/main" id="{0C86DBAD-1BE8-6625-0D87-285CA407AAD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0;p1" descr="ahalogo6.png">
              <a:extLst>
                <a:ext uri="{FF2B5EF4-FFF2-40B4-BE49-F238E27FC236}">
                  <a16:creationId xmlns:a16="http://schemas.microsoft.com/office/drawing/2014/main" id="{D2C311D1-484F-74EC-38BE-0D001A0A353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BD6461-8AAD-C520-97DD-F5BAF5CF0FD7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2" name="Rectangle 11" descr="Purple Header Bar">
              <a:extLst>
                <a:ext uri="{FF2B5EF4-FFF2-40B4-BE49-F238E27FC236}">
                  <a16:creationId xmlns:a16="http://schemas.microsoft.com/office/drawing/2014/main" id="{3F343D66-1D4B-B747-D982-EEA0AFE97D71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7A446B9-A48F-8A46-EE65-86B9D14B9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33F52D-C497-15AD-537C-A766CB7FDA32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C9B0385-1B47-4538-9684-228BB2516985}"/>
              </a:ext>
            </a:extLst>
          </p:cNvPr>
          <p:cNvSpPr txBox="1"/>
          <p:nvPr/>
        </p:nvSpPr>
        <p:spPr>
          <a:xfrm>
            <a:off x="8164752" y="2302092"/>
            <a:ext cx="37250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505150"/>
                </a:solidFill>
                <a:effectLst/>
              </a:rPr>
              <a:t>Ethnic breakdown of women and girls most likely to be </a:t>
            </a:r>
            <a:r>
              <a:rPr lang="en-GB" sz="2800" b="1" dirty="0">
                <a:solidFill>
                  <a:schemeClr val="accent1"/>
                </a:solidFill>
                <a:effectLst/>
              </a:rPr>
              <a:t>LIVING WITH </a:t>
            </a:r>
            <a:r>
              <a:rPr lang="en-GB" sz="2800" b="1" dirty="0">
                <a:solidFill>
                  <a:srgbClr val="505150"/>
                </a:solidFill>
                <a:effectLst/>
              </a:rPr>
              <a:t>FGM/C in Kansas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BB56B55-9C62-BE77-2850-63B6295BF7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7743391"/>
              </p:ext>
            </p:extLst>
          </p:nvPr>
        </p:nvGraphicFramePr>
        <p:xfrm>
          <a:off x="517721" y="600868"/>
          <a:ext cx="6750983" cy="560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70D2262-7432-13DA-1295-F58B624C880D}"/>
              </a:ext>
            </a:extLst>
          </p:cNvPr>
          <p:cNvSpPr txBox="1"/>
          <p:nvPr/>
        </p:nvSpPr>
        <p:spPr>
          <a:xfrm>
            <a:off x="2829089" y="2921589"/>
            <a:ext cx="2058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solidFill>
                  <a:schemeClr val="accent1"/>
                </a:solidFill>
                <a:latin typeface="Futura" panose="020B0602020204020303" pitchFamily="34" charset="-79"/>
                <a:cs typeface="Futura" panose="020B0602020204020303" pitchFamily="34" charset="-79"/>
              </a:rPr>
              <a:t>1,995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6476C1-1149-C9AC-A934-05B11FBEE948}"/>
              </a:ext>
            </a:extLst>
          </p:cNvPr>
          <p:cNvSpPr txBox="1"/>
          <p:nvPr/>
        </p:nvSpPr>
        <p:spPr>
          <a:xfrm>
            <a:off x="3261739" y="3748642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Living with</a:t>
            </a:r>
          </a:p>
        </p:txBody>
      </p:sp>
    </p:spTree>
    <p:extLst>
      <p:ext uri="{BB962C8B-B14F-4D97-AF65-F5344CB8AC3E}">
        <p14:creationId xmlns:p14="http://schemas.microsoft.com/office/powerpoint/2010/main" val="15810267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0403CDD-79A9-E9D4-8015-85B0789F03E3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6" name="Google Shape;99;g1fa113f6fb4_8_0">
              <a:extLst>
                <a:ext uri="{FF2B5EF4-FFF2-40B4-BE49-F238E27FC236}">
                  <a16:creationId xmlns:a16="http://schemas.microsoft.com/office/drawing/2014/main" id="{D36910A4-2433-3EAC-B983-8E8620BAF5DA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9" name="Google Shape;90;p1" descr="ahalogo6.png">
              <a:extLst>
                <a:ext uri="{FF2B5EF4-FFF2-40B4-BE49-F238E27FC236}">
                  <a16:creationId xmlns:a16="http://schemas.microsoft.com/office/drawing/2014/main" id="{0C86DBAD-1BE8-6625-0D87-285CA407AAD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0;p1" descr="ahalogo6.png">
              <a:extLst>
                <a:ext uri="{FF2B5EF4-FFF2-40B4-BE49-F238E27FC236}">
                  <a16:creationId xmlns:a16="http://schemas.microsoft.com/office/drawing/2014/main" id="{D2C311D1-484F-74EC-38BE-0D001A0A353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BD6461-8AAD-C520-97DD-F5BAF5CF0FD7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2" name="Rectangle 11" descr="Purple Header Bar">
              <a:extLst>
                <a:ext uri="{FF2B5EF4-FFF2-40B4-BE49-F238E27FC236}">
                  <a16:creationId xmlns:a16="http://schemas.microsoft.com/office/drawing/2014/main" id="{3F343D66-1D4B-B747-D982-EEA0AFE97D71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7A446B9-A48F-8A46-EE65-86B9D14B9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33F52D-C497-15AD-537C-A766CB7FDA32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FFD96732-756A-D808-2EC0-A015533BAE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4437718"/>
              </p:ext>
            </p:extLst>
          </p:nvPr>
        </p:nvGraphicFramePr>
        <p:xfrm>
          <a:off x="302191" y="784803"/>
          <a:ext cx="11587618" cy="52750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DC9B0385-1B47-4538-9684-228BB2516985}"/>
              </a:ext>
            </a:extLst>
          </p:cNvPr>
          <p:cNvSpPr txBox="1"/>
          <p:nvPr/>
        </p:nvSpPr>
        <p:spPr>
          <a:xfrm>
            <a:off x="8225618" y="1588158"/>
            <a:ext cx="3725057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505150"/>
                </a:solidFill>
                <a:effectLst/>
              </a:rPr>
              <a:t>Age distribution of women and girls most likely to be </a:t>
            </a:r>
            <a:r>
              <a:rPr lang="en-GB" sz="2800" b="1" dirty="0">
                <a:solidFill>
                  <a:schemeClr val="accent1"/>
                </a:solidFill>
                <a:effectLst/>
              </a:rPr>
              <a:t>LIVING WITH </a:t>
            </a:r>
            <a:r>
              <a:rPr lang="en-GB" sz="2800" b="1" dirty="0">
                <a:solidFill>
                  <a:srgbClr val="505150"/>
                </a:solidFill>
                <a:effectLst/>
              </a:rPr>
              <a:t>FGM/C in Kansas</a:t>
            </a:r>
          </a:p>
        </p:txBody>
      </p:sp>
    </p:spTree>
    <p:extLst>
      <p:ext uri="{BB962C8B-B14F-4D97-AF65-F5344CB8AC3E}">
        <p14:creationId xmlns:p14="http://schemas.microsoft.com/office/powerpoint/2010/main" val="31540950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0EE07D-E053-C828-4E80-CF4A673B5DF9}"/>
              </a:ext>
            </a:extLst>
          </p:cNvPr>
          <p:cNvSpPr/>
          <p:nvPr/>
        </p:nvSpPr>
        <p:spPr>
          <a:xfrm>
            <a:off x="-15498" y="600868"/>
            <a:ext cx="12207498" cy="5606344"/>
          </a:xfrm>
          <a:prstGeom prst="rect">
            <a:avLst/>
          </a:prstGeom>
          <a:solidFill>
            <a:srgbClr val="F3F1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403CDD-79A9-E9D4-8015-85B0789F03E3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6" name="Google Shape;99;g1fa113f6fb4_8_0">
              <a:extLst>
                <a:ext uri="{FF2B5EF4-FFF2-40B4-BE49-F238E27FC236}">
                  <a16:creationId xmlns:a16="http://schemas.microsoft.com/office/drawing/2014/main" id="{D36910A4-2433-3EAC-B983-8E8620BAF5DA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9" name="Google Shape;90;p1" descr="ahalogo6.png">
              <a:extLst>
                <a:ext uri="{FF2B5EF4-FFF2-40B4-BE49-F238E27FC236}">
                  <a16:creationId xmlns:a16="http://schemas.microsoft.com/office/drawing/2014/main" id="{0C86DBAD-1BE8-6625-0D87-285CA407AAD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0;p1" descr="ahalogo6.png">
              <a:extLst>
                <a:ext uri="{FF2B5EF4-FFF2-40B4-BE49-F238E27FC236}">
                  <a16:creationId xmlns:a16="http://schemas.microsoft.com/office/drawing/2014/main" id="{D2C311D1-484F-74EC-38BE-0D001A0A353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BD6461-8AAD-C520-97DD-F5BAF5CF0FD7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2" name="Rectangle 11" descr="Purple Header Bar">
              <a:extLst>
                <a:ext uri="{FF2B5EF4-FFF2-40B4-BE49-F238E27FC236}">
                  <a16:creationId xmlns:a16="http://schemas.microsoft.com/office/drawing/2014/main" id="{3F343D66-1D4B-B747-D982-EEA0AFE97D71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7A446B9-A48F-8A46-EE65-86B9D14B9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33F52D-C497-15AD-537C-A766CB7FDA32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  <p:pic>
        <p:nvPicPr>
          <p:cNvPr id="5" name="Picture 4" descr="A screenshot of a graph&#10;&#10;Description automatically generated">
            <a:extLst>
              <a:ext uri="{FF2B5EF4-FFF2-40B4-BE49-F238E27FC236}">
                <a16:creationId xmlns:a16="http://schemas.microsoft.com/office/drawing/2014/main" id="{4FF89356-3566-0272-E235-02BBCE90B3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794" y="629371"/>
            <a:ext cx="10424440" cy="546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842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3C156B9-57FE-4964-2C7D-F12C7A469B0B}"/>
              </a:ext>
            </a:extLst>
          </p:cNvPr>
          <p:cNvSpPr/>
          <p:nvPr/>
        </p:nvSpPr>
        <p:spPr>
          <a:xfrm>
            <a:off x="-15498" y="600868"/>
            <a:ext cx="12207498" cy="5606344"/>
          </a:xfrm>
          <a:prstGeom prst="rect">
            <a:avLst/>
          </a:prstGeom>
          <a:solidFill>
            <a:srgbClr val="F3F1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0403CDD-79A9-E9D4-8015-85B0789F03E3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6" name="Google Shape;99;g1fa113f6fb4_8_0">
              <a:extLst>
                <a:ext uri="{FF2B5EF4-FFF2-40B4-BE49-F238E27FC236}">
                  <a16:creationId xmlns:a16="http://schemas.microsoft.com/office/drawing/2014/main" id="{D36910A4-2433-3EAC-B983-8E8620BAF5DA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9" name="Google Shape;90;p1" descr="ahalogo6.png">
              <a:extLst>
                <a:ext uri="{FF2B5EF4-FFF2-40B4-BE49-F238E27FC236}">
                  <a16:creationId xmlns:a16="http://schemas.microsoft.com/office/drawing/2014/main" id="{0C86DBAD-1BE8-6625-0D87-285CA407AAD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0;p1" descr="ahalogo6.png">
              <a:extLst>
                <a:ext uri="{FF2B5EF4-FFF2-40B4-BE49-F238E27FC236}">
                  <a16:creationId xmlns:a16="http://schemas.microsoft.com/office/drawing/2014/main" id="{D2C311D1-484F-74EC-38BE-0D001A0A353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BD6461-8AAD-C520-97DD-F5BAF5CF0FD7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2" name="Rectangle 11" descr="Purple Header Bar">
              <a:extLst>
                <a:ext uri="{FF2B5EF4-FFF2-40B4-BE49-F238E27FC236}">
                  <a16:creationId xmlns:a16="http://schemas.microsoft.com/office/drawing/2014/main" id="{3F343D66-1D4B-B747-D982-EEA0AFE97D71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7A446B9-A48F-8A46-EE65-86B9D14B9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33F52D-C497-15AD-537C-A766CB7FDA32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  <p:pic>
        <p:nvPicPr>
          <p:cNvPr id="4" name="Picture 3" descr="A graph of a number of people&#10;&#10;Description automatically generated">
            <a:extLst>
              <a:ext uri="{FF2B5EF4-FFF2-40B4-BE49-F238E27FC236}">
                <a16:creationId xmlns:a16="http://schemas.microsoft.com/office/drawing/2014/main" id="{68A28FA7-21BF-C22C-C6D1-0438D010E3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9621" y="784803"/>
            <a:ext cx="10625104" cy="537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42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D87F-BAF3-DB42-94E0-46CCCCED4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4474" y="800301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Addressing the limitations related to the </a:t>
            </a:r>
            <a:r>
              <a:rPr lang="en-US" b="1" dirty="0">
                <a:solidFill>
                  <a:srgbClr val="FF0000"/>
                </a:solidFill>
              </a:rPr>
              <a:t>population data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F75FD-F7EA-C04A-A44B-6393382985C0}"/>
              </a:ext>
            </a:extLst>
          </p:cNvPr>
          <p:cNvSpPr txBox="1"/>
          <p:nvPr/>
        </p:nvSpPr>
        <p:spPr>
          <a:xfrm>
            <a:off x="10451015" y="183935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Sean Callaghan, 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C15E7A-3D22-1146-B953-086B73AAE5C3}"/>
              </a:ext>
            </a:extLst>
          </p:cNvPr>
          <p:cNvSpPr txBox="1"/>
          <p:nvPr/>
        </p:nvSpPr>
        <p:spPr>
          <a:xfrm>
            <a:off x="717807" y="3613833"/>
            <a:ext cx="108180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dirty="0"/>
          </a:p>
          <a:p>
            <a:pPr marL="457200" lvl="0" indent="-457200">
              <a:buFont typeface="+mj-lt"/>
              <a:buAutoNum type="arabicPeriod"/>
            </a:pPr>
            <a:r>
              <a:rPr lang="en-GB" sz="2400" dirty="0"/>
              <a:t>Limiting the </a:t>
            </a:r>
            <a:r>
              <a:rPr lang="en-GB" sz="2400" dirty="0">
                <a:solidFill>
                  <a:srgbClr val="FF0000"/>
                </a:solidFill>
              </a:rPr>
              <a:t>countries-of-origin</a:t>
            </a:r>
            <a:r>
              <a:rPr lang="en-GB" sz="2400" dirty="0"/>
              <a:t> considered relevant;</a:t>
            </a:r>
          </a:p>
          <a:p>
            <a:pPr marL="457200" lvl="0" indent="-457200">
              <a:buFont typeface="+mj-lt"/>
              <a:buAutoNum type="arabicPeriod"/>
            </a:pPr>
            <a:endParaRPr lang="en-GB" sz="2400" dirty="0"/>
          </a:p>
          <a:p>
            <a:pPr marL="457200" lvl="0" indent="-457200">
              <a:buFont typeface="+mj-lt"/>
              <a:buAutoNum type="arabicPeriod"/>
            </a:pPr>
            <a:r>
              <a:rPr lang="en-GB" sz="2400" dirty="0"/>
              <a:t>An over reliance on </a:t>
            </a:r>
            <a:r>
              <a:rPr lang="en-GB" sz="2400" dirty="0">
                <a:solidFill>
                  <a:srgbClr val="FF0000"/>
                </a:solidFill>
              </a:rPr>
              <a:t>country of birth </a:t>
            </a:r>
            <a:r>
              <a:rPr lang="en-GB" sz="2400" dirty="0"/>
              <a:t>as the primary indicator of risk;</a:t>
            </a:r>
          </a:p>
          <a:p>
            <a:r>
              <a:rPr lang="en-GB" sz="2400" b="1" dirty="0"/>
              <a:t> </a:t>
            </a:r>
            <a:endParaRPr lang="en-GB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94C6F1D-EA7A-565C-0950-B9878AD7F0BA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4" name="Google Shape;99;g1fa113f6fb4_8_0">
              <a:extLst>
                <a:ext uri="{FF2B5EF4-FFF2-40B4-BE49-F238E27FC236}">
                  <a16:creationId xmlns:a16="http://schemas.microsoft.com/office/drawing/2014/main" id="{7D28DEF9-1475-4B08-5BC9-19328E8EF1CD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5" name="Google Shape;90;p1" descr="ahalogo6.png">
              <a:extLst>
                <a:ext uri="{FF2B5EF4-FFF2-40B4-BE49-F238E27FC236}">
                  <a16:creationId xmlns:a16="http://schemas.microsoft.com/office/drawing/2014/main" id="{0E8FCD33-88B7-EB50-A5C0-E35F69C292E3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90;p1" descr="ahalogo6.png">
              <a:extLst>
                <a:ext uri="{FF2B5EF4-FFF2-40B4-BE49-F238E27FC236}">
                  <a16:creationId xmlns:a16="http://schemas.microsoft.com/office/drawing/2014/main" id="{99856121-4273-58F6-84AB-079D4F5C6408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0BF8D81-D92F-2AD1-69CA-CA6445D9E4B3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4" name="Rectangle 13" descr="Purple Header Bar">
              <a:extLst>
                <a:ext uri="{FF2B5EF4-FFF2-40B4-BE49-F238E27FC236}">
                  <a16:creationId xmlns:a16="http://schemas.microsoft.com/office/drawing/2014/main" id="{6DA6A685-B5B5-18F0-C479-FBE1A6B9463A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D1E67B6-7B57-CACD-1DAE-747F0F2B6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FDE8A19-B9AA-47CB-C72F-9033BD6BF052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559068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0403CDD-79A9-E9D4-8015-85B0789F03E3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6" name="Google Shape;99;g1fa113f6fb4_8_0">
              <a:extLst>
                <a:ext uri="{FF2B5EF4-FFF2-40B4-BE49-F238E27FC236}">
                  <a16:creationId xmlns:a16="http://schemas.microsoft.com/office/drawing/2014/main" id="{D36910A4-2433-3EAC-B983-8E8620BAF5DA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9" name="Google Shape;90;p1" descr="ahalogo6.png">
              <a:extLst>
                <a:ext uri="{FF2B5EF4-FFF2-40B4-BE49-F238E27FC236}">
                  <a16:creationId xmlns:a16="http://schemas.microsoft.com/office/drawing/2014/main" id="{0C86DBAD-1BE8-6625-0D87-285CA407AAD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0;p1" descr="ahalogo6.png">
              <a:extLst>
                <a:ext uri="{FF2B5EF4-FFF2-40B4-BE49-F238E27FC236}">
                  <a16:creationId xmlns:a16="http://schemas.microsoft.com/office/drawing/2014/main" id="{D2C311D1-484F-74EC-38BE-0D001A0A353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BD6461-8AAD-C520-97DD-F5BAF5CF0FD7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2" name="Rectangle 11" descr="Purple Header Bar">
              <a:extLst>
                <a:ext uri="{FF2B5EF4-FFF2-40B4-BE49-F238E27FC236}">
                  <a16:creationId xmlns:a16="http://schemas.microsoft.com/office/drawing/2014/main" id="{3F343D66-1D4B-B747-D982-EEA0AFE97D71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7A446B9-A48F-8A46-EE65-86B9D14B9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33F52D-C497-15AD-537C-A766CB7FDA32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C9B0385-1B47-4538-9684-228BB2516985}"/>
              </a:ext>
            </a:extLst>
          </p:cNvPr>
          <p:cNvSpPr txBox="1"/>
          <p:nvPr/>
        </p:nvSpPr>
        <p:spPr>
          <a:xfrm>
            <a:off x="8164752" y="2302092"/>
            <a:ext cx="37250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solidFill>
                  <a:srgbClr val="505150"/>
                </a:solidFill>
              </a:rPr>
              <a:t>Most s</a:t>
            </a:r>
            <a:r>
              <a:rPr lang="en-GB" sz="2800" b="1" dirty="0">
                <a:solidFill>
                  <a:srgbClr val="505150"/>
                </a:solidFill>
                <a:effectLst/>
              </a:rPr>
              <a:t>urrounding states have a greater number of </a:t>
            </a:r>
            <a:r>
              <a:rPr lang="en-GB" sz="2800" b="1" dirty="0">
                <a:solidFill>
                  <a:schemeClr val="accent6"/>
                </a:solidFill>
                <a:effectLst/>
              </a:rPr>
              <a:t>impacted women and girls </a:t>
            </a:r>
            <a:r>
              <a:rPr lang="en-GB" sz="2800" b="1" dirty="0">
                <a:solidFill>
                  <a:srgbClr val="505150"/>
                </a:solidFill>
                <a:effectLst/>
              </a:rPr>
              <a:t>than Kansas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034A1726-F444-D3CD-734B-B8629388F9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8254398"/>
              </p:ext>
            </p:extLst>
          </p:nvPr>
        </p:nvGraphicFramePr>
        <p:xfrm>
          <a:off x="302191" y="750594"/>
          <a:ext cx="6842529" cy="5383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8679510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0403CDD-79A9-E9D4-8015-85B0789F03E3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6" name="Google Shape;99;g1fa113f6fb4_8_0">
              <a:extLst>
                <a:ext uri="{FF2B5EF4-FFF2-40B4-BE49-F238E27FC236}">
                  <a16:creationId xmlns:a16="http://schemas.microsoft.com/office/drawing/2014/main" id="{D36910A4-2433-3EAC-B983-8E8620BAF5DA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9" name="Google Shape;90;p1" descr="ahalogo6.png">
              <a:extLst>
                <a:ext uri="{FF2B5EF4-FFF2-40B4-BE49-F238E27FC236}">
                  <a16:creationId xmlns:a16="http://schemas.microsoft.com/office/drawing/2014/main" id="{0C86DBAD-1BE8-6625-0D87-285CA407AAD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90;p1" descr="ahalogo6.png">
              <a:extLst>
                <a:ext uri="{FF2B5EF4-FFF2-40B4-BE49-F238E27FC236}">
                  <a16:creationId xmlns:a16="http://schemas.microsoft.com/office/drawing/2014/main" id="{D2C311D1-484F-74EC-38BE-0D001A0A353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ABD6461-8AAD-C520-97DD-F5BAF5CF0FD7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2" name="Rectangle 11" descr="Purple Header Bar">
              <a:extLst>
                <a:ext uri="{FF2B5EF4-FFF2-40B4-BE49-F238E27FC236}">
                  <a16:creationId xmlns:a16="http://schemas.microsoft.com/office/drawing/2014/main" id="{3F343D66-1D4B-B747-D982-EEA0AFE97D71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7A446B9-A48F-8A46-EE65-86B9D14B9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33F52D-C497-15AD-537C-A766CB7FDA32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4EB836F2-8EB1-27ED-010E-E29794D7966F}"/>
              </a:ext>
            </a:extLst>
          </p:cNvPr>
          <p:cNvSpPr txBox="1"/>
          <p:nvPr/>
        </p:nvSpPr>
        <p:spPr>
          <a:xfrm>
            <a:off x="929898" y="1627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92127A8-2584-B340-378F-C9DAF6E2DB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1885199"/>
              </p:ext>
            </p:extLst>
          </p:nvPr>
        </p:nvGraphicFramePr>
        <p:xfrm>
          <a:off x="1762514" y="2373994"/>
          <a:ext cx="8171445" cy="2993075"/>
        </p:xfrm>
        <a:graphic>
          <a:graphicData uri="http://schemas.openxmlformats.org/drawingml/2006/table">
            <a:tbl>
              <a:tblPr/>
              <a:tblGrid>
                <a:gridCol w="8171445">
                  <a:extLst>
                    <a:ext uri="{9D8B030D-6E8A-4147-A177-3AD203B41FA5}">
                      <a16:colId xmlns:a16="http://schemas.microsoft.com/office/drawing/2014/main" val="1063599991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GB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Colorado</a:t>
                      </a:r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</a:t>
                      </a:r>
                      <a:r>
                        <a:rPr lang="en-GB" sz="2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Ethiopian</a:t>
                      </a:r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(35%), </a:t>
                      </a:r>
                      <a:r>
                        <a:rPr lang="en-GB" sz="2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Somali</a:t>
                      </a:r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(17%), Eritrean (8%)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643429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GB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Kansas</a:t>
                      </a:r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</a:t>
                      </a:r>
                      <a:r>
                        <a:rPr lang="en-GB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Egyptian</a:t>
                      </a:r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(24%), </a:t>
                      </a:r>
                      <a:r>
                        <a:rPr lang="en-GB" sz="2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Ethiopian</a:t>
                      </a:r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(20%), </a:t>
                      </a:r>
                      <a:r>
                        <a:rPr lang="en-GB" sz="2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Somali</a:t>
                      </a:r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(12%)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8031438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GB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Missouri</a:t>
                      </a:r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</a:t>
                      </a:r>
                      <a:r>
                        <a:rPr lang="en-GB" sz="2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Somali</a:t>
                      </a:r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(22%), </a:t>
                      </a:r>
                      <a:r>
                        <a:rPr lang="en-GB" sz="2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Nigerian</a:t>
                      </a:r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(14%), </a:t>
                      </a:r>
                      <a:r>
                        <a:rPr lang="en-GB" sz="2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Ethiopian</a:t>
                      </a:r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(14%)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9129546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GB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Nebraska</a:t>
                      </a:r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</a:t>
                      </a:r>
                      <a:r>
                        <a:rPr lang="en-GB" sz="2400" b="0" i="0" u="none" strike="noStrike" dirty="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Somali</a:t>
                      </a:r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(47%), Sudanese (31%), </a:t>
                      </a:r>
                      <a:r>
                        <a:rPr lang="en-GB" sz="2400" b="0" i="0" u="none" strike="noStrike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Egyptian</a:t>
                      </a:r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(8%)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5667184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l" fontAlgn="b">
                        <a:lnSpc>
                          <a:spcPct val="200000"/>
                        </a:lnSpc>
                      </a:pPr>
                      <a:r>
                        <a:rPr lang="en-GB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Oklahoma</a:t>
                      </a:r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</a:t>
                      </a:r>
                      <a:r>
                        <a:rPr lang="en-GB" sz="2400" b="0" i="0" u="none" strike="noStrike" dirty="0">
                          <a:solidFill>
                            <a:schemeClr val="accent1"/>
                          </a:solidFill>
                          <a:effectLst/>
                          <a:latin typeface="+mn-lt"/>
                        </a:rPr>
                        <a:t>Nigerian</a:t>
                      </a:r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(22%), </a:t>
                      </a:r>
                      <a:r>
                        <a:rPr lang="en-GB" sz="2400" b="0" i="0" u="none" strike="noStrike" dirty="0">
                          <a:solidFill>
                            <a:schemeClr val="accent2"/>
                          </a:solidFill>
                          <a:effectLst/>
                          <a:latin typeface="+mn-lt"/>
                        </a:rPr>
                        <a:t>Ethiopian</a:t>
                      </a:r>
                      <a:r>
                        <a:rPr lang="en-GB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(17%), Malay (14%)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338434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35EA9A67-730B-BA60-6329-F02463E4CDF1}"/>
              </a:ext>
            </a:extLst>
          </p:cNvPr>
          <p:cNvSpPr txBox="1"/>
          <p:nvPr/>
        </p:nvSpPr>
        <p:spPr>
          <a:xfrm>
            <a:off x="902384" y="1350323"/>
            <a:ext cx="90315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600" dirty="0"/>
              <a:t>Ethnic split of the impacted population by state</a:t>
            </a:r>
          </a:p>
        </p:txBody>
      </p:sp>
    </p:spTree>
    <p:extLst>
      <p:ext uri="{BB962C8B-B14F-4D97-AF65-F5344CB8AC3E}">
        <p14:creationId xmlns:p14="http://schemas.microsoft.com/office/powerpoint/2010/main" val="4293478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C98B24-F060-BB44-BCDF-3B806039D6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5890"/>
          <a:stretch/>
        </p:blipFill>
        <p:spPr>
          <a:xfrm>
            <a:off x="0" y="644869"/>
            <a:ext cx="12191913" cy="18454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A241E2-D0D0-594B-B3A3-07CCB0E6A2DF}"/>
              </a:ext>
            </a:extLst>
          </p:cNvPr>
          <p:cNvSpPr txBox="1"/>
          <p:nvPr/>
        </p:nvSpPr>
        <p:spPr>
          <a:xfrm>
            <a:off x="10451015" y="183935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Sean Callaghan, 2022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68307A-3E07-4E4D-96C0-68BB99DD3D36}"/>
              </a:ext>
            </a:extLst>
          </p:cNvPr>
          <p:cNvSpPr txBox="1"/>
          <p:nvPr/>
        </p:nvSpPr>
        <p:spPr>
          <a:xfrm>
            <a:off x="2955810" y="3207433"/>
            <a:ext cx="634205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/>
              <a:t>American Community Survey </a:t>
            </a:r>
          </a:p>
          <a:p>
            <a:pPr algn="ctr"/>
            <a:r>
              <a:rPr lang="en-US" sz="4000" b="1" dirty="0"/>
              <a:t>ACS 2015-2019 </a:t>
            </a:r>
          </a:p>
          <a:p>
            <a:pPr algn="ctr"/>
            <a:endParaRPr lang="en-US" sz="4000" dirty="0"/>
          </a:p>
          <a:p>
            <a:pPr algn="ctr"/>
            <a:r>
              <a:rPr lang="en-US" sz="2000" dirty="0"/>
              <a:t>(5% nationally representative weighted sample)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2F5250-885F-AB85-0FDB-9444727EFF6D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4" name="Google Shape;99;g1fa113f6fb4_8_0">
              <a:extLst>
                <a:ext uri="{FF2B5EF4-FFF2-40B4-BE49-F238E27FC236}">
                  <a16:creationId xmlns:a16="http://schemas.microsoft.com/office/drawing/2014/main" id="{DF578A73-EC71-7DAA-CA7A-1AD6B0A69120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6" name="Google Shape;90;p1" descr="ahalogo6.png">
              <a:extLst>
                <a:ext uri="{FF2B5EF4-FFF2-40B4-BE49-F238E27FC236}">
                  <a16:creationId xmlns:a16="http://schemas.microsoft.com/office/drawing/2014/main" id="{971424E3-A7AA-7F13-62C9-B8FE3172C9A0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1" descr="ahalogo6.png">
              <a:extLst>
                <a:ext uri="{FF2B5EF4-FFF2-40B4-BE49-F238E27FC236}">
                  <a16:creationId xmlns:a16="http://schemas.microsoft.com/office/drawing/2014/main" id="{E6BD6465-58C4-05F1-4684-80D3C6CF453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E88294-716C-6239-369A-583525EB6F7A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4" name="Rectangle 13" descr="Purple Header Bar">
              <a:extLst>
                <a:ext uri="{FF2B5EF4-FFF2-40B4-BE49-F238E27FC236}">
                  <a16:creationId xmlns:a16="http://schemas.microsoft.com/office/drawing/2014/main" id="{8CEA6AA2-6946-92F4-1472-7A5795A63240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510320F-9D04-C25E-DD4C-90FD88228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B103D4-0CA0-B4FD-D31A-EA27B0B02D42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3614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689807B-14A4-0347-9F92-CF75638F77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352"/>
          <a:stretch/>
        </p:blipFill>
        <p:spPr>
          <a:xfrm>
            <a:off x="604763" y="592827"/>
            <a:ext cx="11044143" cy="60623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0EC5BC-525A-B046-8264-D7418D993E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32" r="87463"/>
          <a:stretch/>
        </p:blipFill>
        <p:spPr>
          <a:xfrm>
            <a:off x="195943" y="5023745"/>
            <a:ext cx="420612" cy="3946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A72D9FE-8C9D-EE4A-918D-C98B58767EBF}"/>
              </a:ext>
            </a:extLst>
          </p:cNvPr>
          <p:cNvSpPr txBox="1"/>
          <p:nvPr/>
        </p:nvSpPr>
        <p:spPr>
          <a:xfrm>
            <a:off x="610706" y="5027844"/>
            <a:ext cx="25821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trike="sngStrike" dirty="0"/>
              <a:t>Indirect estimates (n=31</a:t>
            </a:r>
            <a:r>
              <a:rPr lang="en-US" strike="sngStrike" dirty="0"/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9B39D2-BE15-2644-93D9-C77C10B75F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570" r="88762" b="24271"/>
          <a:stretch/>
        </p:blipFill>
        <p:spPr>
          <a:xfrm>
            <a:off x="232227" y="5411619"/>
            <a:ext cx="396725" cy="391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236D217-5462-5747-95CE-13FC8FDCCC9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779" t="49179" r="45765"/>
          <a:stretch/>
        </p:blipFill>
        <p:spPr>
          <a:xfrm>
            <a:off x="181960" y="4572889"/>
            <a:ext cx="444500" cy="41423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8232F3-BAD3-B746-8C68-ED094B555651}"/>
              </a:ext>
            </a:extLst>
          </p:cNvPr>
          <p:cNvSpPr txBox="1"/>
          <p:nvPr/>
        </p:nvSpPr>
        <p:spPr>
          <a:xfrm>
            <a:off x="324850" y="5879333"/>
            <a:ext cx="13855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Equality Now, 2020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0C1EE7B-C9E4-FC40-B494-6C4BFAF90B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1128" r="94094"/>
          <a:stretch/>
        </p:blipFill>
        <p:spPr>
          <a:xfrm>
            <a:off x="195943" y="4198866"/>
            <a:ext cx="396724" cy="39833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592BD8C-DD8B-0344-BA2E-1922E27521BA}"/>
              </a:ext>
            </a:extLst>
          </p:cNvPr>
          <p:cNvSpPr txBox="1"/>
          <p:nvPr/>
        </p:nvSpPr>
        <p:spPr>
          <a:xfrm>
            <a:off x="580270" y="4210268"/>
            <a:ext cx="39370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National representative surveys (n=32) </a:t>
            </a:r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F641CCA-8849-B94D-A36C-E851A0FC2984}"/>
              </a:ext>
            </a:extLst>
          </p:cNvPr>
          <p:cNvSpPr txBox="1"/>
          <p:nvPr/>
        </p:nvSpPr>
        <p:spPr>
          <a:xfrm>
            <a:off x="602572" y="4592456"/>
            <a:ext cx="26632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/>
              <a:t>Small-scale studies (n=</a:t>
            </a:r>
            <a:r>
              <a:rPr lang="en-US" b="1" dirty="0"/>
              <a:t>15)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A246A5-2018-5045-A8F6-A628AED938BA}"/>
              </a:ext>
            </a:extLst>
          </p:cNvPr>
          <p:cNvSpPr txBox="1"/>
          <p:nvPr/>
        </p:nvSpPr>
        <p:spPr>
          <a:xfrm>
            <a:off x="622681" y="5422764"/>
            <a:ext cx="26958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trike="sngStrike" dirty="0"/>
              <a:t>Anecdotal evidence (n=15)</a:t>
            </a:r>
          </a:p>
        </p:txBody>
      </p:sp>
      <p:sp>
        <p:nvSpPr>
          <p:cNvPr id="19" name="Title 3">
            <a:extLst>
              <a:ext uri="{FF2B5EF4-FFF2-40B4-BE49-F238E27FC236}">
                <a16:creationId xmlns:a16="http://schemas.microsoft.com/office/drawing/2014/main" id="{B00FA3E5-1D43-1540-AA5D-FC60E6858A3C}"/>
              </a:ext>
            </a:extLst>
          </p:cNvPr>
          <p:cNvSpPr txBox="1">
            <a:spLocks/>
          </p:cNvSpPr>
          <p:nvPr/>
        </p:nvSpPr>
        <p:spPr>
          <a:xfrm>
            <a:off x="852268" y="673829"/>
            <a:ext cx="10515600" cy="6864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3600" b="1" dirty="0"/>
              <a:t>Increase the countries of origin included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A1E570-2E19-8448-B5C0-769EBA638B80}"/>
              </a:ext>
            </a:extLst>
          </p:cNvPr>
          <p:cNvSpPr txBox="1"/>
          <p:nvPr/>
        </p:nvSpPr>
        <p:spPr>
          <a:xfrm>
            <a:off x="7654877" y="5746861"/>
            <a:ext cx="430489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Addressing Limitation 1 – countries in scope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D27A10-AC38-B61A-7612-4D15E1FD1F23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3" name="Google Shape;99;g1fa113f6fb4_8_0">
              <a:extLst>
                <a:ext uri="{FF2B5EF4-FFF2-40B4-BE49-F238E27FC236}">
                  <a16:creationId xmlns:a16="http://schemas.microsoft.com/office/drawing/2014/main" id="{4C7DDA12-C3E3-40D4-06DC-7C9D241D2FD3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4" name="Google Shape;90;p1" descr="ahalogo6.png">
              <a:extLst>
                <a:ext uri="{FF2B5EF4-FFF2-40B4-BE49-F238E27FC236}">
                  <a16:creationId xmlns:a16="http://schemas.microsoft.com/office/drawing/2014/main" id="{B8075112-5766-E9C5-DA7A-6846E6BEE09A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90;p1" descr="ahalogo6.png">
              <a:extLst>
                <a:ext uri="{FF2B5EF4-FFF2-40B4-BE49-F238E27FC236}">
                  <a16:creationId xmlns:a16="http://schemas.microsoft.com/office/drawing/2014/main" id="{8656F384-61E7-C716-EA72-3FFED71812CC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67F18FC-7906-79CF-A5A9-554BFE51FE00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10" name="Rectangle 9" descr="Purple Header Bar">
              <a:extLst>
                <a:ext uri="{FF2B5EF4-FFF2-40B4-BE49-F238E27FC236}">
                  <a16:creationId xmlns:a16="http://schemas.microsoft.com/office/drawing/2014/main" id="{901230E4-63A3-FF85-F358-EC8C03CB7A5B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A5EA094-F095-1D66-FD81-9B301390D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1A58D0-F500-38F0-14D0-8C5D171306EA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8868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3F1E1E-A92D-F84C-A3D0-00463144A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656" t="40540" b="18307"/>
          <a:stretch/>
        </p:blipFill>
        <p:spPr>
          <a:xfrm>
            <a:off x="0" y="0"/>
            <a:ext cx="680019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D5F665-C2F7-DC46-9667-B9D8B6E8933E}"/>
              </a:ext>
            </a:extLst>
          </p:cNvPr>
          <p:cNvSpPr txBox="1"/>
          <p:nvPr/>
        </p:nvSpPr>
        <p:spPr>
          <a:xfrm>
            <a:off x="7527692" y="2223353"/>
            <a:ext cx="25282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Somalia (99.2%)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9A707A-74D7-4749-BA8D-961330AE1BE3}"/>
              </a:ext>
            </a:extLst>
          </p:cNvPr>
          <p:cNvSpPr txBox="1"/>
          <p:nvPr/>
        </p:nvSpPr>
        <p:spPr>
          <a:xfrm>
            <a:off x="6652741" y="3387918"/>
            <a:ext cx="3741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Eastern Ethiopia (98.5%)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38B7C-01B3-7C41-9FB4-9CECD60ECA0E}"/>
              </a:ext>
            </a:extLst>
          </p:cNvPr>
          <p:cNvSpPr txBox="1"/>
          <p:nvPr/>
        </p:nvSpPr>
        <p:spPr>
          <a:xfrm>
            <a:off x="5161729" y="4989803"/>
            <a:ext cx="42811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Northeastern Kenya (97.5%)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4026D5-DAB5-BC47-B261-A03143D1A806}"/>
              </a:ext>
            </a:extLst>
          </p:cNvPr>
          <p:cNvCxnSpPr/>
          <p:nvPr/>
        </p:nvCxnSpPr>
        <p:spPr>
          <a:xfrm flipH="1" flipV="1">
            <a:off x="3101009" y="4750904"/>
            <a:ext cx="1886088" cy="47641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58DC581-032C-EA40-8BA8-DF1DB3D8C44F}"/>
              </a:ext>
            </a:extLst>
          </p:cNvPr>
          <p:cNvCxnSpPr>
            <a:cxnSpLocks/>
          </p:cNvCxnSpPr>
          <p:nvPr/>
        </p:nvCxnSpPr>
        <p:spPr>
          <a:xfrm flipH="1" flipV="1">
            <a:off x="4334811" y="3190793"/>
            <a:ext cx="2159211" cy="41427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7B84B6-706A-F74B-86F8-FB673434253A}"/>
              </a:ext>
            </a:extLst>
          </p:cNvPr>
          <p:cNvCxnSpPr>
            <a:cxnSpLocks/>
          </p:cNvCxnSpPr>
          <p:nvPr/>
        </p:nvCxnSpPr>
        <p:spPr>
          <a:xfrm flipH="1" flipV="1">
            <a:off x="5688616" y="2223354"/>
            <a:ext cx="1689715" cy="2616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3">
            <a:extLst>
              <a:ext uri="{FF2B5EF4-FFF2-40B4-BE49-F238E27FC236}">
                <a16:creationId xmlns:a16="http://schemas.microsoft.com/office/drawing/2014/main" id="{524C3E37-18C1-8840-9654-1409FA701EF9}"/>
              </a:ext>
            </a:extLst>
          </p:cNvPr>
          <p:cNvSpPr txBox="1">
            <a:spLocks/>
          </p:cNvSpPr>
          <p:nvPr/>
        </p:nvSpPr>
        <p:spPr>
          <a:xfrm>
            <a:off x="838200" y="917267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b="1" dirty="0"/>
              <a:t>Somali community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F6C794-1723-9448-B1CF-DA9787B00DD6}"/>
              </a:ext>
            </a:extLst>
          </p:cNvPr>
          <p:cNvSpPr txBox="1"/>
          <p:nvPr/>
        </p:nvSpPr>
        <p:spPr>
          <a:xfrm>
            <a:off x="10451015" y="183935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Sean Callaghan,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09DA00-2BAD-0A44-8B6A-2431DA906CE9}"/>
              </a:ext>
            </a:extLst>
          </p:cNvPr>
          <p:cNvSpPr txBox="1"/>
          <p:nvPr/>
        </p:nvSpPr>
        <p:spPr>
          <a:xfrm>
            <a:off x="6652741" y="1553120"/>
            <a:ext cx="51082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Addressing Limitation 2 – ethnicity v country of birth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D7D306-BFD3-5F1C-D9DA-E250507D9C80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9" name="Google Shape;99;g1fa113f6fb4_8_0">
              <a:extLst>
                <a:ext uri="{FF2B5EF4-FFF2-40B4-BE49-F238E27FC236}">
                  <a16:creationId xmlns:a16="http://schemas.microsoft.com/office/drawing/2014/main" id="{F42222F0-45EB-0F6A-7778-24231180F8BE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11" name="Google Shape;90;p1" descr="ahalogo6.png">
              <a:extLst>
                <a:ext uri="{FF2B5EF4-FFF2-40B4-BE49-F238E27FC236}">
                  <a16:creationId xmlns:a16="http://schemas.microsoft.com/office/drawing/2014/main" id="{4D86D94C-BE73-4696-438B-E7F9D799D98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90;p1" descr="ahalogo6.png">
              <a:extLst>
                <a:ext uri="{FF2B5EF4-FFF2-40B4-BE49-F238E27FC236}">
                  <a16:creationId xmlns:a16="http://schemas.microsoft.com/office/drawing/2014/main" id="{5A60F527-3F15-0B67-94CA-045469A61F29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E58531F-D204-2801-A0CF-2C2EB7F82745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21" name="Rectangle 20" descr="Purple Header Bar">
              <a:extLst>
                <a:ext uri="{FF2B5EF4-FFF2-40B4-BE49-F238E27FC236}">
                  <a16:creationId xmlns:a16="http://schemas.microsoft.com/office/drawing/2014/main" id="{7F37F404-FF86-E3AC-62BD-91E5E83AE764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C8CF8AE-28B8-2AC5-D2C2-6D64EAEE5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0E4A1-FCB7-B883-A93E-1DB83C953202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7265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EDA0DF-1568-CD48-AFC6-772D26466C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992"/>
          <a:stretch/>
        </p:blipFill>
        <p:spPr>
          <a:xfrm>
            <a:off x="560439" y="631178"/>
            <a:ext cx="10870994" cy="60311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01B5CD-E435-FC47-879E-6D8E4C521F55}"/>
              </a:ext>
            </a:extLst>
          </p:cNvPr>
          <p:cNvSpPr txBox="1"/>
          <p:nvPr/>
        </p:nvSpPr>
        <p:spPr>
          <a:xfrm>
            <a:off x="3414487" y="830947"/>
            <a:ext cx="573738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Place of birth for Somali community resident in the USA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91818C-4992-DF48-A539-75D324CE1BD3}"/>
              </a:ext>
            </a:extLst>
          </p:cNvPr>
          <p:cNvSpPr txBox="1"/>
          <p:nvPr/>
        </p:nvSpPr>
        <p:spPr>
          <a:xfrm rot="16200000">
            <a:off x="3899176" y="4113712"/>
            <a:ext cx="8544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Minnesota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3B8A2E-0C5E-1144-8604-C096C3CB94FE}"/>
              </a:ext>
            </a:extLst>
          </p:cNvPr>
          <p:cNvSpPr txBox="1"/>
          <p:nvPr/>
        </p:nvSpPr>
        <p:spPr>
          <a:xfrm rot="16200000">
            <a:off x="9397695" y="4635039"/>
            <a:ext cx="5566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Kenya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5D5774-1D6F-014B-8802-7DCED4CDBA52}"/>
              </a:ext>
            </a:extLst>
          </p:cNvPr>
          <p:cNvSpPr txBox="1"/>
          <p:nvPr/>
        </p:nvSpPr>
        <p:spPr>
          <a:xfrm rot="16200000">
            <a:off x="9477235" y="1230715"/>
            <a:ext cx="678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Somalia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574AF2-E5D5-2F47-A42C-FBA8590BFBCC}"/>
              </a:ext>
            </a:extLst>
          </p:cNvPr>
          <p:cNvSpPr txBox="1"/>
          <p:nvPr/>
        </p:nvSpPr>
        <p:spPr>
          <a:xfrm rot="16200000">
            <a:off x="6354780" y="4678713"/>
            <a:ext cx="92737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Washington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77C9E5-16EB-B441-A125-FD341C757629}"/>
              </a:ext>
            </a:extLst>
          </p:cNvPr>
          <p:cNvSpPr/>
          <p:nvPr/>
        </p:nvSpPr>
        <p:spPr>
          <a:xfrm rot="16200000">
            <a:off x="9188960" y="4738467"/>
            <a:ext cx="695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Ethiopia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FDA0A1-8500-B744-8815-F224CB7FDC64}"/>
              </a:ext>
            </a:extLst>
          </p:cNvPr>
          <p:cNvSpPr/>
          <p:nvPr/>
        </p:nvSpPr>
        <p:spPr>
          <a:xfrm>
            <a:off x="1628078" y="5491315"/>
            <a:ext cx="9322420" cy="691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07C7BF6-421D-804A-82D4-C190401E45E8}"/>
              </a:ext>
            </a:extLst>
          </p:cNvPr>
          <p:cNvSpPr/>
          <p:nvPr/>
        </p:nvSpPr>
        <p:spPr>
          <a:xfrm>
            <a:off x="1817649" y="3205315"/>
            <a:ext cx="5274193" cy="243803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22178D8-29FB-F042-B83C-56B13D971973}"/>
              </a:ext>
            </a:extLst>
          </p:cNvPr>
          <p:cNvSpPr/>
          <p:nvPr/>
        </p:nvSpPr>
        <p:spPr>
          <a:xfrm>
            <a:off x="9327224" y="830947"/>
            <a:ext cx="759167" cy="48123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A05B84-A879-6C4A-8622-50D84B2A3929}"/>
              </a:ext>
            </a:extLst>
          </p:cNvPr>
          <p:cNvSpPr txBox="1"/>
          <p:nvPr/>
        </p:nvSpPr>
        <p:spPr>
          <a:xfrm>
            <a:off x="9148801" y="5699874"/>
            <a:ext cx="1116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Foreign born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610AA2-4BB3-A24B-B380-7C9041E511A1}"/>
              </a:ext>
            </a:extLst>
          </p:cNvPr>
          <p:cNvSpPr txBox="1"/>
          <p:nvPr/>
        </p:nvSpPr>
        <p:spPr>
          <a:xfrm>
            <a:off x="3768402" y="5699873"/>
            <a:ext cx="10436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Native born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165A67-D2FB-DDFF-828E-133CED021E20}"/>
              </a:ext>
            </a:extLst>
          </p:cNvPr>
          <p:cNvSpPr txBox="1"/>
          <p:nvPr/>
        </p:nvSpPr>
        <p:spPr>
          <a:xfrm>
            <a:off x="3663225" y="1219040"/>
            <a:ext cx="51082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Addressing Limitation 2 – ethnicity v country of birth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06A6840-FEC0-B58F-E714-7F6C49FF7704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24" name="Rectangle 23" descr="Purple Header Bar">
              <a:extLst>
                <a:ext uri="{FF2B5EF4-FFF2-40B4-BE49-F238E27FC236}">
                  <a16:creationId xmlns:a16="http://schemas.microsoft.com/office/drawing/2014/main" id="{3A6F4FA0-4E5F-D6D5-3855-3CD5EFA51FE5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DB33DCA-54FC-FAE8-5370-AAB7FE52D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64A300F-5FC7-B5D8-CFA3-81473A12FF6F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EE395BB-B5E5-4FAA-1C59-42E6DFCA02F7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29" name="Google Shape;99;g1fa113f6fb4_8_0">
              <a:extLst>
                <a:ext uri="{FF2B5EF4-FFF2-40B4-BE49-F238E27FC236}">
                  <a16:creationId xmlns:a16="http://schemas.microsoft.com/office/drawing/2014/main" id="{03A1AE3B-CCA8-C657-69A5-D53B3536B307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30" name="Google Shape;90;p1" descr="ahalogo6.png">
              <a:extLst>
                <a:ext uri="{FF2B5EF4-FFF2-40B4-BE49-F238E27FC236}">
                  <a16:creationId xmlns:a16="http://schemas.microsoft.com/office/drawing/2014/main" id="{861282C4-A463-6B52-2E7E-61772E466D9D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90;p1" descr="ahalogo6.png">
              <a:extLst>
                <a:ext uri="{FF2B5EF4-FFF2-40B4-BE49-F238E27FC236}">
                  <a16:creationId xmlns:a16="http://schemas.microsoft.com/office/drawing/2014/main" id="{CEE5AFE4-5D73-3C6E-45D8-8EAEE7EE7383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189113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4D87F-BAF3-DB42-94E0-46CCCCED4C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8564" y="60406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Addressing the limitations related to the </a:t>
            </a:r>
            <a:r>
              <a:rPr lang="en-US" b="1" dirty="0">
                <a:solidFill>
                  <a:srgbClr val="FF0000"/>
                </a:solidFill>
              </a:rPr>
              <a:t>prevalence rates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1F75FD-F7EA-C04A-A44B-6393382985C0}"/>
              </a:ext>
            </a:extLst>
          </p:cNvPr>
          <p:cNvSpPr txBox="1"/>
          <p:nvPr/>
        </p:nvSpPr>
        <p:spPr>
          <a:xfrm>
            <a:off x="10451015" y="183935"/>
            <a:ext cx="1515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Sean Callaghan, 2022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E7A54F-73F3-2E4F-9BC5-DF4C1FFE80F9}"/>
              </a:ext>
            </a:extLst>
          </p:cNvPr>
          <p:cNvSpPr txBox="1"/>
          <p:nvPr/>
        </p:nvSpPr>
        <p:spPr>
          <a:xfrm>
            <a:off x="840470" y="3232462"/>
            <a:ext cx="1081805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+mj-lt"/>
              <a:buAutoNum type="arabicPeriod" startAt="3"/>
            </a:pPr>
            <a:r>
              <a:rPr lang="en-GB" sz="2400" dirty="0"/>
              <a:t>Failure to desegregate the prevalence data </a:t>
            </a:r>
            <a:r>
              <a:rPr lang="en-GB" sz="2400" dirty="0">
                <a:solidFill>
                  <a:srgbClr val="FF0000"/>
                </a:solidFill>
              </a:rPr>
              <a:t>by age</a:t>
            </a:r>
            <a:r>
              <a:rPr lang="en-GB" sz="2400" dirty="0"/>
              <a:t>;</a:t>
            </a:r>
          </a:p>
          <a:p>
            <a:pPr marL="457200" lvl="0" indent="-457200">
              <a:buFont typeface="+mj-lt"/>
              <a:buAutoNum type="arabicPeriod" startAt="3"/>
            </a:pPr>
            <a:endParaRPr lang="en-GB" sz="2400" dirty="0"/>
          </a:p>
          <a:p>
            <a:pPr marL="457200" lvl="0" indent="-457200">
              <a:buFont typeface="+mj-lt"/>
              <a:buAutoNum type="arabicPeriod" startAt="3"/>
            </a:pPr>
            <a:r>
              <a:rPr lang="en-GB" sz="2400" dirty="0"/>
              <a:t>Reliance on </a:t>
            </a:r>
            <a:r>
              <a:rPr lang="en-GB" sz="2400" dirty="0">
                <a:solidFill>
                  <a:srgbClr val="FF0000"/>
                </a:solidFill>
              </a:rPr>
              <a:t>latest prevalence survey </a:t>
            </a:r>
            <a:r>
              <a:rPr lang="en-GB" sz="2400" dirty="0"/>
              <a:t>data only, thus;</a:t>
            </a:r>
          </a:p>
          <a:p>
            <a:pPr marL="457200" lvl="0" indent="-457200">
              <a:buFont typeface="+mj-lt"/>
              <a:buAutoNum type="arabicPeriod" startAt="3"/>
            </a:pPr>
            <a:endParaRPr lang="en-GB" sz="2400" dirty="0"/>
          </a:p>
          <a:p>
            <a:pPr marL="457200" lvl="0" indent="-457200">
              <a:buFont typeface="+mj-lt"/>
              <a:buAutoNum type="arabicPeriod" startAt="3"/>
            </a:pPr>
            <a:r>
              <a:rPr lang="en-GB" sz="2400" dirty="0"/>
              <a:t>Failure to consider </a:t>
            </a:r>
            <a:r>
              <a:rPr lang="en-GB" sz="2400" dirty="0">
                <a:solidFill>
                  <a:srgbClr val="FF0000"/>
                </a:solidFill>
              </a:rPr>
              <a:t>variations within</a:t>
            </a:r>
            <a:r>
              <a:rPr lang="en-GB" sz="2400" dirty="0"/>
              <a:t> a country’s prevalence data;</a:t>
            </a:r>
          </a:p>
          <a:p>
            <a:pPr marL="457200" lvl="0" indent="-457200">
              <a:buFont typeface="+mj-lt"/>
              <a:buAutoNum type="arabicPeriod" startAt="3"/>
            </a:pPr>
            <a:endParaRPr lang="en-GB" sz="2400" dirty="0"/>
          </a:p>
          <a:p>
            <a:pPr marL="457200" lvl="0" indent="-457200">
              <a:buFont typeface="+mj-lt"/>
              <a:buAutoNum type="arabicPeriod" startAt="3"/>
            </a:pPr>
            <a:r>
              <a:rPr lang="en-GB" sz="2400" dirty="0"/>
              <a:t>Failure to take </a:t>
            </a:r>
            <a:r>
              <a:rPr lang="en-GB" sz="2400" dirty="0">
                <a:solidFill>
                  <a:srgbClr val="FF0000"/>
                </a:solidFill>
              </a:rPr>
              <a:t>age of cutting </a:t>
            </a:r>
            <a:r>
              <a:rPr lang="en-GB" sz="2400" dirty="0"/>
              <a:t>into account;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466FAD8-F592-3E52-65CE-4D6FBC36B971}"/>
              </a:ext>
            </a:extLst>
          </p:cNvPr>
          <p:cNvGrpSpPr/>
          <p:nvPr/>
        </p:nvGrpSpPr>
        <p:grpSpPr>
          <a:xfrm>
            <a:off x="0" y="6207212"/>
            <a:ext cx="12192000" cy="666286"/>
            <a:chOff x="0" y="6207212"/>
            <a:chExt cx="12192000" cy="666286"/>
          </a:xfrm>
        </p:grpSpPr>
        <p:sp>
          <p:nvSpPr>
            <p:cNvPr id="4" name="Google Shape;99;g1fa113f6fb4_8_0">
              <a:extLst>
                <a:ext uri="{FF2B5EF4-FFF2-40B4-BE49-F238E27FC236}">
                  <a16:creationId xmlns:a16="http://schemas.microsoft.com/office/drawing/2014/main" id="{090B3699-E248-F6DA-7F07-B2B2D2D35D20}"/>
                </a:ext>
              </a:extLst>
            </p:cNvPr>
            <p:cNvSpPr/>
            <p:nvPr/>
          </p:nvSpPr>
          <p:spPr>
            <a:xfrm>
              <a:off x="0" y="6207212"/>
              <a:ext cx="12192000" cy="666286"/>
            </a:xfrm>
            <a:prstGeom prst="rect">
              <a:avLst/>
            </a:prstGeom>
            <a:solidFill>
              <a:srgbClr val="00AFD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>
                <a:buClr>
                  <a:srgbClr val="BCE2EE"/>
                </a:buClr>
                <a:buSzPts val="1200"/>
              </a:pPr>
              <a:endParaRPr sz="1200" dirty="0"/>
            </a:p>
          </p:txBody>
        </p:sp>
        <p:pic>
          <p:nvPicPr>
            <p:cNvPr id="5" name="Google Shape;90;p1" descr="ahalogo6.png">
              <a:extLst>
                <a:ext uri="{FF2B5EF4-FFF2-40B4-BE49-F238E27FC236}">
                  <a16:creationId xmlns:a16="http://schemas.microsoft.com/office/drawing/2014/main" id="{8116B560-A6D6-9E06-814E-561E7CDC1ED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t="74949"/>
            <a:stretch/>
          </p:blipFill>
          <p:spPr>
            <a:xfrm>
              <a:off x="10184368" y="6365857"/>
              <a:ext cx="1811923" cy="4464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90;p1" descr="ahalogo6.png">
              <a:extLst>
                <a:ext uri="{FF2B5EF4-FFF2-40B4-BE49-F238E27FC236}">
                  <a16:creationId xmlns:a16="http://schemas.microsoft.com/office/drawing/2014/main" id="{C19F4751-E18F-68F3-01B6-70B23251737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b="20601"/>
            <a:stretch/>
          </p:blipFill>
          <p:spPr>
            <a:xfrm>
              <a:off x="9581790" y="6303665"/>
              <a:ext cx="704338" cy="55005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91F71C3-593E-9DEE-4F94-D225F050D76F}"/>
              </a:ext>
            </a:extLst>
          </p:cNvPr>
          <p:cNvGrpSpPr/>
          <p:nvPr/>
        </p:nvGrpSpPr>
        <p:grpSpPr>
          <a:xfrm>
            <a:off x="-15498" y="-15498"/>
            <a:ext cx="12253670" cy="616366"/>
            <a:chOff x="0" y="0"/>
            <a:chExt cx="12253670" cy="616366"/>
          </a:xfrm>
        </p:grpSpPr>
        <p:sp>
          <p:nvSpPr>
            <p:cNvPr id="8" name="Rectangle 7" descr="Purple Header Bar">
              <a:extLst>
                <a:ext uri="{FF2B5EF4-FFF2-40B4-BE49-F238E27FC236}">
                  <a16:creationId xmlns:a16="http://schemas.microsoft.com/office/drawing/2014/main" id="{69517D89-A53E-FBD3-696B-6BA232139AA3}"/>
                </a:ext>
              </a:extLst>
            </p:cNvPr>
            <p:cNvSpPr/>
            <p:nvPr/>
          </p:nvSpPr>
          <p:spPr>
            <a:xfrm>
              <a:off x="0" y="0"/>
              <a:ext cx="12253670" cy="616366"/>
            </a:xfrm>
            <a:prstGeom prst="rect">
              <a:avLst/>
            </a:prstGeom>
            <a:solidFill>
              <a:srgbClr val="E405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40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6A29D6-C8D6-0176-E97A-A1EDE8D68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0282" y="28504"/>
              <a:ext cx="1798857" cy="58786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451364-569C-41E5-50CA-34163F3ECAE5}"/>
                </a:ext>
              </a:extLst>
            </p:cNvPr>
            <p:cNvSpPr txBox="1"/>
            <p:nvPr/>
          </p:nvSpPr>
          <p:spPr>
            <a:xfrm>
              <a:off x="10451015" y="183935"/>
              <a:ext cx="15151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Sean Callaghan, 2024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0633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20556</TotalTime>
  <Words>1342</Words>
  <Application>Microsoft Macintosh PowerPoint</Application>
  <PresentationFormat>Widescreen</PresentationFormat>
  <Paragraphs>336</Paragraphs>
  <Slides>41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Futura</vt:lpstr>
      <vt:lpstr>PENCIL SHARP</vt:lpstr>
      <vt:lpstr>Office Theme</vt:lpstr>
      <vt:lpstr>PowerPoint Presentation</vt:lpstr>
      <vt:lpstr>PowerPoint Presentation</vt:lpstr>
      <vt:lpstr>PowerPoint Presentation</vt:lpstr>
      <vt:lpstr>Addressing the limitations related to the population data</vt:lpstr>
      <vt:lpstr>PowerPoint Presentation</vt:lpstr>
      <vt:lpstr>PowerPoint Presentation</vt:lpstr>
      <vt:lpstr>PowerPoint Presentation</vt:lpstr>
      <vt:lpstr>PowerPoint Presentation</vt:lpstr>
      <vt:lpstr>Addressing the limitations related to the prevalence rates</vt:lpstr>
      <vt:lpstr>PowerPoint Presentation</vt:lpstr>
      <vt:lpstr>PowerPoint Presentation</vt:lpstr>
      <vt:lpstr>PowerPoint Presentation</vt:lpstr>
      <vt:lpstr>PowerPoint Presentation</vt:lpstr>
      <vt:lpstr>Variations within a country</vt:lpstr>
      <vt:lpstr>Selection Hypothesis</vt:lpstr>
      <vt:lpstr>PowerPoint Presentation</vt:lpstr>
      <vt:lpstr>PowerPoint Presentation</vt:lpstr>
      <vt:lpstr>Analysis of the Results of the first two variables (population and prevalence)</vt:lpstr>
      <vt:lpstr>PowerPoint Presentation</vt:lpstr>
      <vt:lpstr>Risk scenario based on mostly European studies of the impact of migration on risk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 2: Impact of migration on risk</vt:lpstr>
      <vt:lpstr>PowerPoint Presentation</vt:lpstr>
      <vt:lpstr>PowerPoint Presentation</vt:lpstr>
      <vt:lpstr>PowerPoint Presentation</vt:lpstr>
      <vt:lpstr>PowerPoint Presentation</vt:lpstr>
      <vt:lpstr>Deeper dive into Kansas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Extrapolation of Prevalence</dc:title>
  <dc:creator>Microsoft Office User</dc:creator>
  <cp:lastModifiedBy>Callaghan, Sean M.</cp:lastModifiedBy>
  <cp:revision>183</cp:revision>
  <dcterms:created xsi:type="dcterms:W3CDTF">2021-04-11T17:24:16Z</dcterms:created>
  <dcterms:modified xsi:type="dcterms:W3CDTF">2024-04-09T08:06:36Z</dcterms:modified>
</cp:coreProperties>
</file>