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8" r:id="rId5"/>
    <p:sldId id="270" r:id="rId6"/>
    <p:sldId id="331" r:id="rId7"/>
    <p:sldId id="269" r:id="rId8"/>
    <p:sldId id="333" r:id="rId9"/>
    <p:sldId id="334" r:id="rId10"/>
    <p:sldId id="330" r:id="rId11"/>
    <p:sldId id="332" r:id="rId12"/>
    <p:sldId id="271" r:id="rId13"/>
    <p:sldId id="272" r:id="rId14"/>
    <p:sldId id="273" r:id="rId15"/>
    <p:sldId id="274" r:id="rId16"/>
    <p:sldId id="275" r:id="rId17"/>
    <p:sldId id="276" r:id="rId18"/>
    <p:sldId id="277" r:id="rId19"/>
    <p:sldId id="278"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3"/>
    <p:restoredTop sz="94694"/>
  </p:normalViewPr>
  <p:slideViewPr>
    <p:cSldViewPr snapToGrid="0" snapToObjects="1">
      <p:cViewPr varScale="1">
        <p:scale>
          <a:sx n="112" d="100"/>
          <a:sy n="112"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B93-E7CD-2E41-89FC-7E9FA34DEB1D}"/>
              </a:ext>
            </a:extLst>
          </p:cNvPr>
          <p:cNvSpPr>
            <a:spLocks noGrp="1"/>
          </p:cNvSpPr>
          <p:nvPr>
            <p:ph type="ctrTitle"/>
          </p:nvPr>
        </p:nvSpPr>
        <p:spPr>
          <a:xfrm>
            <a:off x="3546388" y="3607396"/>
            <a:ext cx="7850659" cy="1655763"/>
          </a:xfrm>
        </p:spPr>
        <p:txBody>
          <a:bodyPr anchor="b"/>
          <a:lstStyle>
            <a:lvl1pPr algn="l">
              <a:defRPr sz="6000" b="1" i="0">
                <a:solidFill>
                  <a:schemeClr val="bg1"/>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A19E7E9-1A67-004E-A6C8-A4358D47172E}"/>
              </a:ext>
            </a:extLst>
          </p:cNvPr>
          <p:cNvSpPr>
            <a:spLocks noGrp="1"/>
          </p:cNvSpPr>
          <p:nvPr>
            <p:ph type="subTitle" idx="1"/>
          </p:nvPr>
        </p:nvSpPr>
        <p:spPr>
          <a:xfrm>
            <a:off x="3546388" y="5338119"/>
            <a:ext cx="7850659" cy="970006"/>
          </a:xfrm>
        </p:spPr>
        <p:txBody>
          <a:bodyPr/>
          <a:lstStyle>
            <a:lvl1pPr marL="0" indent="0" algn="l">
              <a:buNone/>
              <a:defRPr sz="24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373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12/3/2024</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22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12/3/2024</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173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C83-D2B9-1E41-A8FD-9F66EAB078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081E240-1CA7-5A4B-85DB-B68108EAD65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13D439-F298-C447-9CC7-E15F42273D7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8CCFE283-ABDA-FB40-91D5-264D41C45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3C2F-79BC-A849-80F8-2FCE87A9A67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59065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3239-4C2B-EC42-9CC5-7FEF922FAF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69BC54B-8212-8143-A7A9-216E36C958F7}"/>
              </a:ext>
            </a:extLst>
          </p:cNvPr>
          <p:cNvSpPr>
            <a:spLocks noGrp="1"/>
          </p:cNvSpPr>
          <p:nvPr>
            <p:ph type="body" orient="vert" idx="1"/>
          </p:nvPr>
        </p:nvSpPr>
        <p:spPr>
          <a:xfrm rot="16200000">
            <a:off x="4202545" y="-1554019"/>
            <a:ext cx="3786910" cy="10515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0663F-DE04-D94F-B745-83D980CC8C3E}"/>
              </a:ext>
            </a:extLst>
          </p:cNvPr>
          <p:cNvSpPr>
            <a:spLocks noGrp="1"/>
          </p:cNvSpPr>
          <p:nvPr>
            <p:ph type="dt" sz="half" idx="10"/>
          </p:nvPr>
        </p:nvSpPr>
        <p:spPr/>
        <p:txBody>
          <a:bodyPr/>
          <a:lstStyle/>
          <a:p>
            <a:fld id="{1112AB6E-B6ED-A743-AFA4-50BD6F1A70B1}" type="datetimeFigureOut">
              <a:rPr lang="en-US" smtClean="0"/>
              <a:t>12/3/2024</a:t>
            </a:fld>
            <a:endParaRPr lang="en-US"/>
          </a:p>
        </p:txBody>
      </p:sp>
      <p:sp>
        <p:nvSpPr>
          <p:cNvPr id="5" name="Footer Placeholder 4">
            <a:extLst>
              <a:ext uri="{FF2B5EF4-FFF2-40B4-BE49-F238E27FC236}">
                <a16:creationId xmlns:a16="http://schemas.microsoft.com/office/drawing/2014/main" id="{7ABDFD23-FF04-7B47-ADF8-4E9E8993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F3C8-D559-1D49-908F-AF539EB7A29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3662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470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5786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5653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C59-B60D-5B40-97F3-AA2F36964A8B}"/>
              </a:ext>
            </a:extLst>
          </p:cNvPr>
          <p:cNvSpPr>
            <a:spLocks noGrp="1"/>
          </p:cNvSpPr>
          <p:nvPr>
            <p:ph type="title"/>
          </p:nvPr>
        </p:nvSpPr>
        <p:spPr>
          <a:xfrm>
            <a:off x="2161308" y="365125"/>
            <a:ext cx="919249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32F8AF-07C2-084C-B58C-80F1BE521DB5}"/>
              </a:ext>
            </a:extLst>
          </p:cNvPr>
          <p:cNvSpPr>
            <a:spLocks noGrp="1"/>
          </p:cNvSpPr>
          <p:nvPr>
            <p:ph sz="half" idx="1"/>
          </p:nvPr>
        </p:nvSpPr>
        <p:spPr>
          <a:xfrm>
            <a:off x="2161308" y="1825625"/>
            <a:ext cx="447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0A6AC-01B5-0448-B24D-C061C48A60C9}"/>
              </a:ext>
            </a:extLst>
          </p:cNvPr>
          <p:cNvSpPr>
            <a:spLocks noGrp="1"/>
          </p:cNvSpPr>
          <p:nvPr>
            <p:ph sz="half" idx="2"/>
          </p:nvPr>
        </p:nvSpPr>
        <p:spPr>
          <a:xfrm>
            <a:off x="6883400" y="1825625"/>
            <a:ext cx="447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9D370D-04CA-8F49-937A-135FBB18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CE43-80B0-E04B-B2A1-C06950953316}"/>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54084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FC4E-9869-414E-BF10-0C36F9EF3535}"/>
              </a:ext>
            </a:extLst>
          </p:cNvPr>
          <p:cNvSpPr>
            <a:spLocks noGrp="1"/>
          </p:cNvSpPr>
          <p:nvPr>
            <p:ph type="title"/>
          </p:nvPr>
        </p:nvSpPr>
        <p:spPr>
          <a:xfrm>
            <a:off x="2161308" y="365125"/>
            <a:ext cx="9194079"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38C1593-E9CD-F74B-8741-E1E908DC482E}"/>
              </a:ext>
            </a:extLst>
          </p:cNvPr>
          <p:cNvSpPr>
            <a:spLocks noGrp="1"/>
          </p:cNvSpPr>
          <p:nvPr>
            <p:ph type="body" idx="1"/>
          </p:nvPr>
        </p:nvSpPr>
        <p:spPr>
          <a:xfrm>
            <a:off x="2161307"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840DAB-CD8E-2540-BA9E-FCB70E97A777}"/>
              </a:ext>
            </a:extLst>
          </p:cNvPr>
          <p:cNvSpPr>
            <a:spLocks noGrp="1"/>
          </p:cNvSpPr>
          <p:nvPr>
            <p:ph sz="half" idx="2"/>
          </p:nvPr>
        </p:nvSpPr>
        <p:spPr>
          <a:xfrm>
            <a:off x="2161308" y="2505075"/>
            <a:ext cx="4437353"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4B602CE-7D26-464A-8C36-BA49ABD341E8}"/>
              </a:ext>
            </a:extLst>
          </p:cNvPr>
          <p:cNvSpPr>
            <a:spLocks noGrp="1"/>
          </p:cNvSpPr>
          <p:nvPr>
            <p:ph type="body" sz="quarter" idx="3"/>
          </p:nvPr>
        </p:nvSpPr>
        <p:spPr>
          <a:xfrm>
            <a:off x="6918034"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B6150B-FF3C-C943-B442-F7DCC2ECEFE7}"/>
              </a:ext>
            </a:extLst>
          </p:cNvPr>
          <p:cNvSpPr>
            <a:spLocks noGrp="1"/>
          </p:cNvSpPr>
          <p:nvPr>
            <p:ph sz="quarter" idx="4"/>
          </p:nvPr>
        </p:nvSpPr>
        <p:spPr>
          <a:xfrm>
            <a:off x="6918036" y="2505075"/>
            <a:ext cx="443735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6B80EB9-EB73-B148-A32B-41157F22F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3B12-BA1F-BB43-93CB-F79741221E6C}"/>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799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859E-8B4A-864E-B38A-57A3E0AE16E7}"/>
              </a:ext>
            </a:extLst>
          </p:cNvPr>
          <p:cNvSpPr>
            <a:spLocks noGrp="1"/>
          </p:cNvSpPr>
          <p:nvPr>
            <p:ph type="title"/>
          </p:nvPr>
        </p:nvSpPr>
        <p:spPr>
          <a:xfrm>
            <a:off x="2189018" y="365125"/>
            <a:ext cx="9164782"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BD23C89-EDDE-034B-AF04-D6C37033B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AE392-B76C-5542-9E15-B03D0CB2AC99}"/>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6" name="Content Placeholder 2">
            <a:extLst>
              <a:ext uri="{FF2B5EF4-FFF2-40B4-BE49-F238E27FC236}">
                <a16:creationId xmlns:a16="http://schemas.microsoft.com/office/drawing/2014/main" id="{D8AD23CC-44B5-F740-BD04-25359075ADBB}"/>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0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12/3/2024</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2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12/3/2024</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13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A5BC-A78A-A949-A504-5149DD0F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67060E-6929-D342-8024-4CC8F80A0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15D13-AD54-7E45-9DD9-2F440E309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AB6E-B6ED-A743-AFA4-50BD6F1A70B1}" type="datetimeFigureOut">
              <a:rPr lang="en-US" smtClean="0"/>
              <a:t>12/3/2024</a:t>
            </a:fld>
            <a:endParaRPr lang="en-US"/>
          </a:p>
        </p:txBody>
      </p:sp>
      <p:sp>
        <p:nvSpPr>
          <p:cNvPr id="5" name="Footer Placeholder 4">
            <a:extLst>
              <a:ext uri="{FF2B5EF4-FFF2-40B4-BE49-F238E27FC236}">
                <a16:creationId xmlns:a16="http://schemas.microsoft.com/office/drawing/2014/main" id="{79288F1F-440B-9941-A183-39E5B0FB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5A0FA-2B47-6F4F-B1A9-D6FA3193A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0DEFC-95BE-224A-B9F9-1F7B5C9DFE04}" type="slidenum">
              <a:rPr lang="en-US" smtClean="0"/>
              <a:t>‹#›</a:t>
            </a:fld>
            <a:endParaRPr lang="en-US"/>
          </a:p>
        </p:txBody>
      </p:sp>
    </p:spTree>
    <p:extLst>
      <p:ext uri="{BB962C8B-B14F-4D97-AF65-F5344CB8AC3E}">
        <p14:creationId xmlns:p14="http://schemas.microsoft.com/office/powerpoint/2010/main" val="340319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63" r:id="rId9"/>
    <p:sldLayoutId id="2147483656" r:id="rId10"/>
    <p:sldLayoutId id="2147483664" r:id="rId11"/>
    <p:sldLayoutId id="2147483657" r:id="rId12"/>
    <p:sldLayoutId id="2147483658" r:id="rId13"/>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tx1"/>
          </a:solidFill>
          <a:latin typeface="Avenir Book Oblique"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fhsu.edu/socialwork/field-resources/" TargetMode="External"/><Relationship Id="rId2" Type="http://schemas.openxmlformats.org/officeDocument/2006/relationships/hyperlink" Target="https://www.fhsu.edu/health-and-wellness/accessibility/" TargetMode="External"/><Relationship Id="rId1" Type="http://schemas.openxmlformats.org/officeDocument/2006/relationships/slideLayout" Target="../slideLayouts/slideLayout4.xml"/><Relationship Id="rId4" Type="http://schemas.openxmlformats.org/officeDocument/2006/relationships/hyperlink" Target="https://www.fhsu.edu/health-and-wellness/counselin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phialpha.or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136307" y="2445168"/>
            <a:ext cx="9414616" cy="1655763"/>
          </a:xfrm>
        </p:spPr>
        <p:txBody>
          <a:bodyPr>
            <a:normAutofit/>
          </a:bodyPr>
          <a:lstStyle/>
          <a:p>
            <a:r>
              <a:rPr lang="en-US" sz="4800" dirty="0"/>
              <a:t>BSW Field Practicum Orientation</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a:xfrm>
            <a:off x="3854036" y="4295532"/>
            <a:ext cx="7850659" cy="970006"/>
          </a:xfrm>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180279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3760A-123B-F02B-D736-FF296775933D}"/>
              </a:ext>
            </a:extLst>
          </p:cNvPr>
          <p:cNvSpPr>
            <a:spLocks noGrp="1"/>
          </p:cNvSpPr>
          <p:nvPr>
            <p:ph type="title"/>
          </p:nvPr>
        </p:nvSpPr>
        <p:spPr>
          <a:xfrm>
            <a:off x="3754279" y="0"/>
            <a:ext cx="9146309" cy="1325563"/>
          </a:xfrm>
        </p:spPr>
        <p:txBody>
          <a:bodyPr/>
          <a:lstStyle/>
          <a:p>
            <a:r>
              <a:rPr lang="en-US" dirty="0"/>
              <a:t>Student Liability Insurance</a:t>
            </a:r>
          </a:p>
        </p:txBody>
      </p:sp>
      <p:pic>
        <p:nvPicPr>
          <p:cNvPr id="8" name="Content Placeholder 3">
            <a:extLst>
              <a:ext uri="{FF2B5EF4-FFF2-40B4-BE49-F238E27FC236}">
                <a16:creationId xmlns:a16="http://schemas.microsoft.com/office/drawing/2014/main" id="{3E62932E-4A04-BE41-6CA0-F33C2C6C61C2}"/>
              </a:ext>
            </a:extLst>
          </p:cNvPr>
          <p:cNvPicPr>
            <a:picLocks noGrp="1" noChangeAspect="1"/>
          </p:cNvPicPr>
          <p:nvPr>
            <p:ph idx="1"/>
          </p:nvPr>
        </p:nvPicPr>
        <p:blipFill rotWithShape="1">
          <a:blip r:embed="rId2"/>
          <a:srcRect l="9975" t="13034" r="67318" b="9760"/>
          <a:stretch/>
        </p:blipFill>
        <p:spPr bwMode="auto">
          <a:xfrm>
            <a:off x="6672467" y="1184564"/>
            <a:ext cx="5455256" cy="52553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1144D5-74DF-8B81-F111-0526C57798A7}"/>
              </a:ext>
            </a:extLst>
          </p:cNvPr>
          <p:cNvSpPr txBox="1"/>
          <p:nvPr/>
        </p:nvSpPr>
        <p:spPr>
          <a:xfrm>
            <a:off x="2031022" y="1536257"/>
            <a:ext cx="4641445" cy="3524042"/>
          </a:xfrm>
          <a:prstGeom prst="rect">
            <a:avLst/>
          </a:prstGeom>
          <a:noFill/>
        </p:spPr>
        <p:txBody>
          <a:bodyPr wrap="square">
            <a:spAutoFit/>
          </a:bodyPr>
          <a:lstStyle/>
          <a:p>
            <a:pPr lvl="1"/>
            <a:r>
              <a:rPr lang="en-US" sz="2900" b="1" dirty="0"/>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2" name="Rectangle 1">
            <a:extLst>
              <a:ext uri="{FF2B5EF4-FFF2-40B4-BE49-F238E27FC236}">
                <a16:creationId xmlns:a16="http://schemas.microsoft.com/office/drawing/2014/main" id="{C9C5DEF8-5B27-0BFD-F90B-57C8803F9211}"/>
              </a:ext>
            </a:extLst>
          </p:cNvPr>
          <p:cNvSpPr/>
          <p:nvPr/>
        </p:nvSpPr>
        <p:spPr>
          <a:xfrm>
            <a:off x="7913406" y="3153398"/>
            <a:ext cx="828942" cy="1709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4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B0F50-BCF2-CC3C-590E-0939961D09C8}"/>
              </a:ext>
            </a:extLst>
          </p:cNvPr>
          <p:cNvSpPr>
            <a:spLocks noGrp="1"/>
          </p:cNvSpPr>
          <p:nvPr>
            <p:ph idx="1"/>
          </p:nvPr>
        </p:nvSpPr>
        <p:spPr>
          <a:xfrm>
            <a:off x="2068696" y="282574"/>
            <a:ext cx="9656133" cy="6101133"/>
          </a:xfrm>
        </p:spPr>
        <p:txBody>
          <a:bodyPr>
            <a:normAutofit fontScale="62500" lnSpcReduction="20000"/>
          </a:bodyPr>
          <a:lstStyle/>
          <a:p>
            <a:r>
              <a:rPr lang="en-US" dirty="0"/>
              <a:t>Accommodations – academic accommodations are granted through the Student Accessibility Services offices. These accommodations do not transfer to your agency. The practicum site can reach out to the Student Accessibility Services Office and request to see what academic accommodations the student receives, if you sign a consent form and believe it is necessary). Please note the agency is not required to provide the student  accommodations. The agency will follow IDEA and ADA regulations.</a:t>
            </a:r>
          </a:p>
          <a:p>
            <a:pPr lvl="1"/>
            <a:r>
              <a:rPr lang="en-US" dirty="0">
                <a:hlinkClick r:id="rId2"/>
              </a:rPr>
              <a:t>https://www.fhsu.edu/health-and-wellness/accessibility/</a:t>
            </a:r>
            <a:r>
              <a:rPr lang="en-US" dirty="0"/>
              <a:t> </a:t>
            </a:r>
          </a:p>
          <a:p>
            <a:pPr marL="0" indent="0">
              <a:buNone/>
            </a:pPr>
            <a:endParaRPr lang="en-US" dirty="0"/>
          </a:p>
          <a:p>
            <a:r>
              <a:rPr lang="en-US" dirty="0"/>
              <a:t>Professionalism:</a:t>
            </a:r>
          </a:p>
          <a:p>
            <a:pPr lvl="1"/>
            <a:r>
              <a:rPr lang="en-US" dirty="0"/>
              <a:t>show up to work on time</a:t>
            </a:r>
          </a:p>
          <a:p>
            <a:pPr lvl="1"/>
            <a:r>
              <a:rPr lang="en-US" dirty="0"/>
              <a:t>if you are sick and can not make it in, call the agency </a:t>
            </a:r>
          </a:p>
          <a:p>
            <a:pPr lvl="1"/>
            <a:r>
              <a:rPr lang="en-US" dirty="0"/>
              <a:t>agree to disagree</a:t>
            </a:r>
          </a:p>
          <a:p>
            <a:pPr lvl="1"/>
            <a:r>
              <a:rPr lang="en-US" dirty="0"/>
              <a:t>are you being reactive </a:t>
            </a:r>
          </a:p>
          <a:p>
            <a:pPr lvl="1"/>
            <a:r>
              <a:rPr lang="en-US" dirty="0"/>
              <a:t>do you have triggers (address w/FI) </a:t>
            </a:r>
          </a:p>
          <a:p>
            <a:endParaRPr lang="en-US" dirty="0"/>
          </a:p>
          <a:p>
            <a:endParaRPr lang="en-US" dirty="0"/>
          </a:p>
          <a:p>
            <a:r>
              <a:rPr lang="en-US" dirty="0"/>
              <a:t>CIF – Critical Incident Form will need to be completed if there is an incident you are involved in at your agency</a:t>
            </a:r>
          </a:p>
          <a:p>
            <a:pPr lvl="1"/>
            <a:r>
              <a:rPr lang="en-US" dirty="0"/>
              <a:t>will be available online at </a:t>
            </a:r>
            <a:r>
              <a:rPr lang="en-US" dirty="0">
                <a:hlinkClick r:id="rId3"/>
              </a:rPr>
              <a:t>https://www.fhsu.edu/socialwork/field-resources/</a:t>
            </a:r>
            <a:endParaRPr lang="en-US" dirty="0"/>
          </a:p>
          <a:p>
            <a:pPr lvl="1"/>
            <a:endParaRPr lang="en-US" dirty="0"/>
          </a:p>
          <a:p>
            <a:pPr lvl="1"/>
            <a:endParaRPr lang="en-US" dirty="0"/>
          </a:p>
          <a:p>
            <a:r>
              <a:rPr lang="en-US" dirty="0"/>
              <a:t>Health and Wellness Services</a:t>
            </a:r>
          </a:p>
          <a:p>
            <a:pPr lvl="1"/>
            <a:r>
              <a:rPr lang="en-US" dirty="0"/>
              <a:t>Counseling Services are free to FHSU students – please take care of your own mental health</a:t>
            </a:r>
          </a:p>
          <a:p>
            <a:pPr lvl="1"/>
            <a:r>
              <a:rPr lang="en-US" dirty="0">
                <a:hlinkClick r:id="rId4"/>
              </a:rPr>
              <a:t>https://www.fhsu.edu/health-and-wellness/counseling/</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18817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087849" y="254030"/>
            <a:ext cx="9146309" cy="1325563"/>
          </a:xfrm>
        </p:spPr>
        <p:txBody>
          <a:bodyPr/>
          <a:lstStyle/>
          <a:p>
            <a:pPr algn="ctr"/>
            <a:r>
              <a:rPr lang="en-US" dirty="0"/>
              <a:t>Awards/Honors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490132"/>
            <a:ext cx="9594252" cy="5002744"/>
          </a:xfrm>
        </p:spPr>
        <p:txBody>
          <a:bodyPr>
            <a:normAutofit lnSpcReduction="10000"/>
          </a:bodyPr>
          <a:lstStyle/>
          <a:p>
            <a:pPr marL="914400" lvl="2" indent="0">
              <a:buNone/>
            </a:pPr>
            <a:endParaRPr lang="en-US" dirty="0"/>
          </a:p>
          <a:p>
            <a:r>
              <a:rPr lang="en-US" dirty="0"/>
              <a:t>Phi Alpha – Due February 7</a:t>
            </a:r>
            <a:r>
              <a:rPr lang="en-US" baseline="30000" dirty="0"/>
              <a:t>th</a:t>
            </a:r>
            <a:r>
              <a:rPr lang="en-US" dirty="0"/>
              <a:t>, 2025</a:t>
            </a:r>
          </a:p>
          <a:p>
            <a:pPr lvl="1"/>
            <a:r>
              <a:rPr lang="en-US" sz="1800" i="0" dirty="0">
                <a:effectLst/>
                <a:latin typeface="Times New Roman" panose="02020603050405020304" pitchFamily="18" charset="0"/>
                <a:ea typeface="Calibri" panose="020F0502020204030204" pitchFamily="34" charset="0"/>
              </a:rPr>
              <a:t>This is to announce the opportunity for </a:t>
            </a:r>
            <a:r>
              <a:rPr lang="en-US" sz="1800" i="0" u="sng" dirty="0">
                <a:latin typeface="Times New Roman" panose="02020603050405020304" pitchFamily="18" charset="0"/>
                <a:ea typeface="Calibri" panose="020F0502020204030204" pitchFamily="34" charset="0"/>
              </a:rPr>
              <a:t>B</a:t>
            </a:r>
            <a:r>
              <a:rPr lang="en-US" sz="1800" i="0" u="sng" dirty="0">
                <a:effectLst/>
                <a:latin typeface="Times New Roman" panose="02020603050405020304" pitchFamily="18" charset="0"/>
                <a:ea typeface="Calibri" panose="020F0502020204030204" pitchFamily="34" charset="0"/>
              </a:rPr>
              <a:t>SW students </a:t>
            </a:r>
            <a:r>
              <a:rPr lang="en-US" sz="1800" i="0" dirty="0">
                <a:effectLst/>
                <a:latin typeface="Times New Roman" panose="02020603050405020304" pitchFamily="18" charset="0"/>
                <a:ea typeface="Calibri" panose="020F0502020204030204" pitchFamily="34" charset="0"/>
              </a:rPr>
              <a:t>to apply for membership in Epsilon Omicron, the FHSU chapter of Phi Alpha National Social Work Honor Society.  Membership in Phi Alpha designates graduating FHSU members as academically talented social workers. Copied below from the Phi Alpha website is the purpose and benefits of membership: </a:t>
            </a: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http://www.phialpha.org</a:t>
            </a:r>
            <a:endParaRPr lang="en-US" i="0" dirty="0"/>
          </a:p>
          <a:p>
            <a:r>
              <a:rPr lang="en-US" dirty="0"/>
              <a:t>Outstanding Practicum Student Award – Due April, 2025</a:t>
            </a:r>
          </a:p>
          <a:p>
            <a:pPr lvl="1"/>
            <a:r>
              <a:rPr lang="en-US" sz="1800" i="0" dirty="0">
                <a:effectLst/>
                <a:latin typeface="Cambria" panose="02040503050406030204" pitchFamily="18" charset="0"/>
                <a:ea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p>
          <a:p>
            <a:r>
              <a:rPr lang="en-US" dirty="0"/>
              <a:t>Outstanding Field Instructor Award – Due April, 2025</a:t>
            </a:r>
          </a:p>
          <a:p>
            <a:pPr lvl="1"/>
            <a:r>
              <a:rPr lang="en-US" sz="1800" i="0" dirty="0">
                <a:effectLst/>
                <a:latin typeface="Calibri Light" panose="020F0302020204030204" pitchFamily="34"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endParaRPr lang="en-US" sz="1800" i="0" dirty="0">
              <a:effectLst/>
              <a:latin typeface="Times New Roman" panose="02020603050405020304" pitchFamily="18" charset="0"/>
              <a:ea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5619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Other Important Dates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1734796" y="1364151"/>
            <a:ext cx="10457203" cy="5318659"/>
          </a:xfrm>
        </p:spPr>
        <p:txBody>
          <a:bodyPr>
            <a:normAutofit/>
          </a:bodyPr>
          <a:lstStyle/>
          <a:p>
            <a:pPr marL="457200" lvl="1" indent="0">
              <a:buNone/>
            </a:pPr>
            <a:endParaRPr lang="en-US" b="1" dirty="0"/>
          </a:p>
          <a:p>
            <a:pPr lvl="1"/>
            <a:r>
              <a:rPr lang="en-US" b="1" dirty="0"/>
              <a:t>Field Day – March 28th, 2025 (This will count as indirect practicum hours)</a:t>
            </a:r>
          </a:p>
          <a:p>
            <a:pPr lvl="2"/>
            <a:r>
              <a:rPr lang="en-US" b="1" dirty="0"/>
              <a:t>Diagnosis and Treatment </a:t>
            </a:r>
          </a:p>
          <a:p>
            <a:pPr marL="457200" lvl="1" indent="0">
              <a:buNone/>
            </a:pPr>
            <a:endParaRPr lang="en-US" b="1" dirty="0"/>
          </a:p>
          <a:p>
            <a:pPr lvl="1"/>
            <a:r>
              <a:rPr lang="en-US" b="1" dirty="0"/>
              <a:t>Graduation Reception/Phi Alpha Induction – May 15th, 2025 (Thursday)</a:t>
            </a:r>
          </a:p>
          <a:p>
            <a:pPr marL="457200" lvl="1" indent="0">
              <a:buNone/>
            </a:pPr>
            <a:endParaRPr lang="en-US" b="1" dirty="0"/>
          </a:p>
          <a:p>
            <a:pPr lvl="1"/>
            <a:r>
              <a:rPr lang="en-US" b="1" dirty="0"/>
              <a:t>BSW Commencement – May 16</a:t>
            </a:r>
            <a:r>
              <a:rPr lang="en-US" b="1" baseline="30000" dirty="0"/>
              <a:t>th</a:t>
            </a:r>
            <a:r>
              <a:rPr lang="en-US" b="1" dirty="0"/>
              <a:t>, 2025 (Friday)</a:t>
            </a:r>
          </a:p>
          <a:p>
            <a:pPr marL="457200" lvl="1" indent="0">
              <a:buNone/>
            </a:pPr>
            <a:endParaRPr lang="en-US" b="1" dirty="0"/>
          </a:p>
          <a:p>
            <a:pPr marL="457200" lvl="1" indent="0">
              <a:buNone/>
            </a:pPr>
            <a:endParaRPr lang="en-US" b="1" dirty="0"/>
          </a:p>
          <a:p>
            <a:pPr marL="457200" lvl="1" indent="0">
              <a:buNone/>
            </a:pPr>
            <a:endParaRPr lang="en-US" dirty="0"/>
          </a:p>
        </p:txBody>
      </p:sp>
    </p:spTree>
    <p:extLst>
      <p:ext uri="{BB962C8B-B14F-4D97-AF65-F5344CB8AC3E}">
        <p14:creationId xmlns:p14="http://schemas.microsoft.com/office/powerpoint/2010/main" val="382609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546388" y="3069011"/>
            <a:ext cx="7850659" cy="1655763"/>
          </a:xfrm>
        </p:spPr>
        <p:txBody>
          <a:bodyPr>
            <a:normAutofit fontScale="90000"/>
          </a:bodyPr>
          <a:lstStyle/>
          <a:p>
            <a:r>
              <a:rPr lang="en-US" dirty="0"/>
              <a:t>Safety Awareness Training for Practicum Students</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383115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Personal Safety</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89" y="1465870"/>
            <a:ext cx="9146310" cy="5032375"/>
          </a:xfrm>
        </p:spPr>
        <p:txBody>
          <a:bodyPr>
            <a:normAutofit fontScale="25000" lnSpcReduction="20000"/>
          </a:bodyPr>
          <a:lstStyle/>
          <a:p>
            <a:r>
              <a:rPr lang="en-US" sz="9600" b="1" dirty="0"/>
              <a:t>Look Out for Your Own Welfare</a:t>
            </a:r>
          </a:p>
          <a:p>
            <a:pPr lvl="1"/>
            <a:r>
              <a:rPr lang="en-US" sz="9200" b="1" dirty="0"/>
              <a:t>You will be creating a safety plan in your 467 course</a:t>
            </a:r>
            <a:endParaRPr lang="en-US" sz="9200" dirty="0"/>
          </a:p>
          <a:p>
            <a:r>
              <a:rPr lang="en-US" sz="9600" dirty="0"/>
              <a:t>Practicum Students &amp; Social Workers</a:t>
            </a:r>
          </a:p>
          <a:p>
            <a:pPr lvl="1"/>
            <a:r>
              <a:rPr lang="en-US" sz="9400" dirty="0"/>
              <a:t>Often so focused on the clients </a:t>
            </a:r>
          </a:p>
          <a:p>
            <a:pPr lvl="1"/>
            <a:r>
              <a:rPr lang="en-US" sz="9400" dirty="0"/>
              <a:t>Sometimes you neglect your own personal welfare</a:t>
            </a:r>
          </a:p>
          <a:p>
            <a:r>
              <a:rPr lang="en-US" sz="9600" dirty="0"/>
              <a:t>You work with clients in</a:t>
            </a:r>
          </a:p>
          <a:p>
            <a:pPr lvl="1"/>
            <a:r>
              <a:rPr lang="en-US" sz="9200" dirty="0"/>
              <a:t>Your office </a:t>
            </a:r>
          </a:p>
          <a:p>
            <a:pPr lvl="1"/>
            <a:r>
              <a:rPr lang="en-US" sz="9400" dirty="0"/>
              <a:t>Their homes</a:t>
            </a:r>
          </a:p>
          <a:p>
            <a:pPr lvl="1"/>
            <a:r>
              <a:rPr lang="en-US" sz="9400" dirty="0"/>
              <a:t>Their neighborhoods</a:t>
            </a:r>
          </a:p>
          <a:p>
            <a:pPr lvl="1"/>
            <a:r>
              <a:rPr lang="en-US" sz="9400" dirty="0"/>
              <a:t>You are working with individuals who are at their most vulnerable </a:t>
            </a:r>
          </a:p>
          <a:p>
            <a:r>
              <a:rPr lang="en-US" sz="9600" dirty="0"/>
              <a:t>There is no specific solution for guaranteed safety. </a:t>
            </a:r>
          </a:p>
          <a:p>
            <a:pPr lvl="1"/>
            <a:r>
              <a:rPr lang="en-US" sz="9400" dirty="0"/>
              <a:t>There are essential safety measures you can take to protect yourself in your field placement</a:t>
            </a:r>
            <a:endParaRPr lang="en-US" sz="8000" dirty="0"/>
          </a:p>
          <a:p>
            <a:endParaRPr lang="en-US" dirty="0"/>
          </a:p>
        </p:txBody>
      </p:sp>
    </p:spTree>
    <p:extLst>
      <p:ext uri="{BB962C8B-B14F-4D97-AF65-F5344CB8AC3E}">
        <p14:creationId xmlns:p14="http://schemas.microsoft.com/office/powerpoint/2010/main" val="328452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Personal Safety Continued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825625"/>
            <a:ext cx="9785846" cy="4901746"/>
          </a:xfrm>
        </p:spPr>
        <p:txBody>
          <a:bodyPr>
            <a:normAutofit fontScale="70000" lnSpcReduction="20000"/>
          </a:bodyPr>
          <a:lstStyle/>
          <a:p>
            <a:pPr marL="45720" indent="0">
              <a:buNone/>
            </a:pPr>
            <a:r>
              <a:rPr lang="en-US" altLang="en-US" b="1" dirty="0">
                <a:latin typeface="Arial" panose="020B0604020202020204" pitchFamily="34" charset="0"/>
              </a:rPr>
              <a:t>MUST BE AWARE OF YOUR SUROUNDINGS</a:t>
            </a:r>
          </a:p>
          <a:p>
            <a:pPr>
              <a:buFontTx/>
              <a:buChar char="•"/>
            </a:pPr>
            <a:r>
              <a:rPr lang="en-US" altLang="en-US" dirty="0"/>
              <a:t>While you should always:</a:t>
            </a:r>
          </a:p>
          <a:p>
            <a:pPr lvl="1">
              <a:buFontTx/>
              <a:buChar char="•"/>
            </a:pPr>
            <a:r>
              <a:rPr lang="en-US" altLang="en-US" dirty="0"/>
              <a:t>Work with our clients' strengths </a:t>
            </a:r>
          </a:p>
          <a:p>
            <a:pPr lvl="1">
              <a:buFontTx/>
              <a:buChar char="•"/>
            </a:pPr>
            <a:r>
              <a:rPr lang="en-US" altLang="en-US" dirty="0"/>
              <a:t>Important to balance your optimistic outlook with practicality</a:t>
            </a:r>
          </a:p>
          <a:p>
            <a:pPr>
              <a:buFontTx/>
              <a:buChar char="•"/>
            </a:pPr>
            <a:r>
              <a:rPr lang="en-US" altLang="en-US" dirty="0"/>
              <a:t>Social Workers work with individuals who may have impairments</a:t>
            </a:r>
          </a:p>
          <a:p>
            <a:pPr lvl="1">
              <a:buFontTx/>
              <a:buChar char="•"/>
            </a:pPr>
            <a:r>
              <a:rPr lang="en-US" altLang="en-US" dirty="0"/>
              <a:t>mental illness, substance abuse, intellectual disabilities</a:t>
            </a:r>
          </a:p>
          <a:p>
            <a:pPr lvl="2">
              <a:buFontTx/>
              <a:buChar char="•"/>
            </a:pPr>
            <a:r>
              <a:rPr lang="en-US" altLang="en-US" dirty="0"/>
              <a:t>May prevent individuals from being able to:</a:t>
            </a:r>
          </a:p>
          <a:p>
            <a:pPr lvl="3">
              <a:buFontTx/>
              <a:buChar char="•"/>
            </a:pPr>
            <a:r>
              <a:rPr lang="en-US" altLang="en-US" dirty="0"/>
              <a:t>appropriately assess situations</a:t>
            </a:r>
          </a:p>
          <a:p>
            <a:pPr lvl="3">
              <a:buFontTx/>
              <a:buChar char="•"/>
            </a:pPr>
            <a:r>
              <a:rPr lang="en-US" altLang="en-US" dirty="0"/>
              <a:t>may contribute to acting out</a:t>
            </a:r>
          </a:p>
          <a:p>
            <a:pPr lvl="3">
              <a:buFontTx/>
              <a:buChar char="•"/>
            </a:pPr>
            <a:r>
              <a:rPr lang="en-US" altLang="en-US" dirty="0"/>
              <a:t>aggressive behaviors.  </a:t>
            </a:r>
          </a:p>
          <a:p>
            <a:pPr>
              <a:buFontTx/>
              <a:buChar char="•"/>
            </a:pPr>
            <a:r>
              <a:rPr lang="en-US" altLang="en-US" dirty="0"/>
              <a:t>Even if the individuals are not impaired, they may be unhappy that the agencies are involved in their lives.</a:t>
            </a:r>
          </a:p>
          <a:p>
            <a:pPr lvl="1">
              <a:buFontTx/>
              <a:buChar char="•"/>
            </a:pPr>
            <a:r>
              <a:rPr lang="en-US" altLang="en-US" dirty="0">
                <a:latin typeface="Arial" panose="020B0604020202020204" pitchFamily="34" charset="0"/>
              </a:rPr>
              <a:t>CPS</a:t>
            </a:r>
          </a:p>
          <a:p>
            <a:pPr lvl="1">
              <a:buFontTx/>
              <a:buChar char="•"/>
            </a:pPr>
            <a:r>
              <a:rPr lang="en-US" altLang="en-US" dirty="0">
                <a:latin typeface="Arial" panose="020B0604020202020204" pitchFamily="34" charset="0"/>
              </a:rPr>
              <a:t>Court services</a:t>
            </a:r>
          </a:p>
          <a:p>
            <a:pPr lvl="1">
              <a:buFontTx/>
              <a:buChar char="•"/>
            </a:pPr>
            <a:r>
              <a:rPr lang="en-US" altLang="en-US" dirty="0">
                <a:latin typeface="Arial" panose="020B0604020202020204" pitchFamily="34" charset="0"/>
              </a:rPr>
              <a:t>Hospital</a:t>
            </a:r>
          </a:p>
          <a:p>
            <a:pPr lvl="1">
              <a:buFontTx/>
              <a:buChar char="•"/>
            </a:pPr>
            <a:r>
              <a:rPr lang="en-US" altLang="en-US" dirty="0">
                <a:latin typeface="Arial" panose="020B0604020202020204" pitchFamily="34" charset="0"/>
              </a:rPr>
              <a:t>Mental health facility</a:t>
            </a:r>
          </a:p>
          <a:p>
            <a:pPr marL="457200" lvl="1" indent="0">
              <a:buNone/>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The risk of violence is real and could occur no matter the economic, social, gender or racial make up of a community. </a:t>
            </a:r>
          </a:p>
        </p:txBody>
      </p:sp>
    </p:spTree>
    <p:extLst>
      <p:ext uri="{BB962C8B-B14F-4D97-AF65-F5344CB8AC3E}">
        <p14:creationId xmlns:p14="http://schemas.microsoft.com/office/powerpoint/2010/main" val="384003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Basic Rules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lvl="0"/>
            <a:r>
              <a:rPr lang="en-US" dirty="0"/>
              <a:t>Many agencies have specific training related to the populations they serve</a:t>
            </a:r>
          </a:p>
          <a:p>
            <a:pPr lvl="1"/>
            <a:r>
              <a:rPr lang="en-US" dirty="0"/>
              <a:t>Working in the community</a:t>
            </a:r>
          </a:p>
          <a:p>
            <a:pPr lvl="1"/>
            <a:r>
              <a:rPr lang="en-US" dirty="0"/>
              <a:t>Working in the client's environment</a:t>
            </a:r>
          </a:p>
          <a:p>
            <a:pPr lvl="1"/>
            <a:r>
              <a:rPr lang="en-US" dirty="0"/>
              <a:t>Working in an office setting</a:t>
            </a:r>
          </a:p>
          <a:p>
            <a:pPr lvl="0"/>
            <a:r>
              <a:rPr lang="en-US" dirty="0"/>
              <a:t>Basic rules that apply to all settings:</a:t>
            </a:r>
          </a:p>
          <a:p>
            <a:pPr lvl="1"/>
            <a:r>
              <a:rPr lang="en-US" sz="2200" dirty="0"/>
              <a:t>Keep your valuables safe (cell phones, keys, money, credit cards…..</a:t>
            </a:r>
          </a:p>
          <a:p>
            <a:pPr lvl="1"/>
            <a:r>
              <a:rPr lang="en-US" sz="2400" dirty="0"/>
              <a:t>Be aware our clients may be highly emotional, impaired and have poor impulse control </a:t>
            </a:r>
          </a:p>
          <a:p>
            <a:pPr lvl="1"/>
            <a:r>
              <a:rPr lang="en-US" sz="2400" dirty="0"/>
              <a:t>Do not allow yourself to be cut off from an escape by clients </a:t>
            </a:r>
          </a:p>
          <a:p>
            <a:pPr lvl="1"/>
            <a:r>
              <a:rPr lang="en-US" sz="2400" dirty="0"/>
              <a:t>Be aware of your social media accounts,  phone numbers, email... Do not put your personal information “out there” for everyone to see</a:t>
            </a:r>
          </a:p>
          <a:p>
            <a:pPr marL="914400" lvl="2" indent="0">
              <a:buNone/>
            </a:pPr>
            <a:endParaRPr lang="en-US" dirty="0"/>
          </a:p>
          <a:p>
            <a:endParaRPr lang="en-US" dirty="0"/>
          </a:p>
        </p:txBody>
      </p:sp>
    </p:spTree>
    <p:extLst>
      <p:ext uri="{BB962C8B-B14F-4D97-AF65-F5344CB8AC3E}">
        <p14:creationId xmlns:p14="http://schemas.microsoft.com/office/powerpoint/2010/main" val="266511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Always be in the </a:t>
            </a:r>
            <a:r>
              <a:rPr lang="en-US" u="sng" dirty="0"/>
              <a:t>K.N.O.W</a:t>
            </a:r>
            <a:r>
              <a:rPr lang="en-US" dirty="0"/>
              <a:t>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47500" lnSpcReduction="20000"/>
          </a:bodyPr>
          <a:lstStyle/>
          <a:p>
            <a:pPr lvl="1"/>
            <a:r>
              <a:rPr lang="en-US" sz="9600" u="sng" dirty="0"/>
              <a:t>K</a:t>
            </a:r>
            <a:r>
              <a:rPr lang="en-US" sz="9600" dirty="0"/>
              <a:t>now the Population </a:t>
            </a:r>
          </a:p>
          <a:p>
            <a:pPr marL="365760" lvl="1" indent="0">
              <a:buNone/>
            </a:pPr>
            <a:endParaRPr lang="en-US" sz="9600" dirty="0"/>
          </a:p>
          <a:p>
            <a:pPr lvl="1"/>
            <a:r>
              <a:rPr lang="en-US" sz="9600" u="sng" dirty="0"/>
              <a:t>N</a:t>
            </a:r>
            <a:r>
              <a:rPr lang="en-US" sz="9600" dirty="0"/>
              <a:t>otify Supervisors of your location</a:t>
            </a:r>
          </a:p>
          <a:p>
            <a:pPr marL="365760" lvl="1" indent="0">
              <a:buNone/>
            </a:pPr>
            <a:r>
              <a:rPr lang="en-US" sz="9600" dirty="0"/>
              <a:t> </a:t>
            </a:r>
          </a:p>
          <a:p>
            <a:pPr lvl="1"/>
            <a:r>
              <a:rPr lang="en-US" sz="9600" u="sng" dirty="0"/>
              <a:t>O</a:t>
            </a:r>
            <a:r>
              <a:rPr lang="en-US" sz="9600" dirty="0"/>
              <a:t>bserve and asses the situation</a:t>
            </a:r>
          </a:p>
          <a:p>
            <a:pPr lvl="1"/>
            <a:endParaRPr lang="en-US" sz="9600" u="sng" dirty="0"/>
          </a:p>
          <a:p>
            <a:pPr lvl="1"/>
            <a:r>
              <a:rPr lang="en-US" sz="9600" u="sng" dirty="0"/>
              <a:t>W</a:t>
            </a:r>
            <a:r>
              <a:rPr lang="en-US" sz="9600" dirty="0"/>
              <a:t>ear a Noise making devise</a:t>
            </a:r>
          </a:p>
          <a:p>
            <a:pPr lvl="1"/>
            <a:endParaRPr lang="en-US" dirty="0"/>
          </a:p>
        </p:txBody>
      </p:sp>
    </p:spTree>
    <p:extLst>
      <p:ext uri="{BB962C8B-B14F-4D97-AF65-F5344CB8AC3E}">
        <p14:creationId xmlns:p14="http://schemas.microsoft.com/office/powerpoint/2010/main" val="414247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Know your population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25000" lnSpcReduction="20000"/>
          </a:bodyPr>
          <a:lstStyle/>
          <a:p>
            <a:r>
              <a:rPr lang="en-US" sz="11200" dirty="0"/>
              <a:t>Learn about the population you work with</a:t>
            </a:r>
          </a:p>
          <a:p>
            <a:pPr lvl="1"/>
            <a:r>
              <a:rPr lang="en-US" sz="11200" dirty="0"/>
              <a:t>Discuss personal history	</a:t>
            </a:r>
          </a:p>
          <a:p>
            <a:pPr lvl="2"/>
            <a:r>
              <a:rPr lang="en-US" sz="11200" dirty="0" err="1"/>
              <a:t>Hx</a:t>
            </a:r>
            <a:r>
              <a:rPr lang="en-US" sz="11200" dirty="0"/>
              <a:t> Gang association</a:t>
            </a:r>
          </a:p>
          <a:p>
            <a:pPr lvl="2"/>
            <a:r>
              <a:rPr lang="en-US" sz="11200" dirty="0" err="1"/>
              <a:t>Hx</a:t>
            </a:r>
            <a:r>
              <a:rPr lang="en-US" sz="11200" dirty="0"/>
              <a:t> of violence</a:t>
            </a:r>
          </a:p>
          <a:p>
            <a:pPr lvl="2"/>
            <a:r>
              <a:rPr lang="en-US" sz="11200" dirty="0" err="1"/>
              <a:t>Hx</a:t>
            </a:r>
            <a:r>
              <a:rPr lang="en-US" sz="11200" dirty="0"/>
              <a:t> of alcohol / drug abuse</a:t>
            </a:r>
          </a:p>
          <a:p>
            <a:pPr marL="274320" lvl="2">
              <a:spcBef>
                <a:spcPts val="1800"/>
              </a:spcBef>
            </a:pPr>
            <a:r>
              <a:rPr lang="en-US" sz="11200" dirty="0"/>
              <a:t>Should you:</a:t>
            </a:r>
          </a:p>
          <a:p>
            <a:pPr marL="548640" lvl="3">
              <a:spcBef>
                <a:spcPts val="1800"/>
              </a:spcBef>
            </a:pPr>
            <a:r>
              <a:rPr lang="en-US" sz="11200" dirty="0"/>
              <a:t>Keep door open when meeting with them? </a:t>
            </a:r>
          </a:p>
          <a:p>
            <a:pPr marL="548640" lvl="3">
              <a:spcBef>
                <a:spcPts val="1800"/>
              </a:spcBef>
            </a:pPr>
            <a:r>
              <a:rPr lang="en-US" sz="11200" dirty="0"/>
              <a:t>Should you meet in a public place?</a:t>
            </a:r>
          </a:p>
          <a:p>
            <a:r>
              <a:rPr lang="en-US" sz="11200" dirty="0"/>
              <a:t>If there is:</a:t>
            </a:r>
          </a:p>
          <a:p>
            <a:pPr lvl="1"/>
            <a:r>
              <a:rPr lang="en-US" sz="11200" dirty="0"/>
              <a:t>Immediate danger</a:t>
            </a:r>
          </a:p>
          <a:p>
            <a:pPr lvl="1"/>
            <a:r>
              <a:rPr lang="en-US" sz="11200" dirty="0"/>
              <a:t>Weapons</a:t>
            </a:r>
          </a:p>
          <a:p>
            <a:pPr lvl="1"/>
            <a:endParaRPr lang="en-US" dirty="0"/>
          </a:p>
        </p:txBody>
      </p:sp>
    </p:spTree>
    <p:extLst>
      <p:ext uri="{BB962C8B-B14F-4D97-AF65-F5344CB8AC3E}">
        <p14:creationId xmlns:p14="http://schemas.microsoft.com/office/powerpoint/2010/main" val="95678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Hours &amp; Needs</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90" y="1498145"/>
            <a:ext cx="9146310" cy="5032375"/>
          </a:xfrm>
        </p:spPr>
        <p:txBody>
          <a:bodyPr>
            <a:normAutofit fontScale="92500" lnSpcReduction="10000"/>
          </a:bodyPr>
          <a:lstStyle/>
          <a:p>
            <a:r>
              <a:rPr lang="en-US" dirty="0"/>
              <a:t>Minimum of 27 hrs./week</a:t>
            </a:r>
          </a:p>
          <a:p>
            <a:pPr lvl="1"/>
            <a:r>
              <a:rPr lang="en-US" dirty="0"/>
              <a:t>400 total hours</a:t>
            </a:r>
          </a:p>
          <a:p>
            <a:pPr lvl="1"/>
            <a:r>
              <a:rPr lang="en-US" dirty="0"/>
              <a:t>With your agency, you will decide on your days and # of hours during those days</a:t>
            </a:r>
          </a:p>
          <a:p>
            <a:r>
              <a:rPr lang="en-US" dirty="0"/>
              <a:t>Field Instructor Qualifications</a:t>
            </a:r>
          </a:p>
          <a:p>
            <a:pPr lvl="1"/>
            <a:r>
              <a:rPr lang="en-US" dirty="0"/>
              <a:t>BSW (post 2 years); LBSW, LMSW, LSCSW, LCSW (not required)</a:t>
            </a:r>
          </a:p>
          <a:p>
            <a:pPr lvl="1"/>
            <a:r>
              <a:rPr lang="en-US" dirty="0"/>
              <a:t>Must meet with field instructor 1 hour each week</a:t>
            </a:r>
          </a:p>
          <a:p>
            <a:pPr lvl="2"/>
            <a:r>
              <a:rPr lang="en-US" dirty="0"/>
              <a:t>If you do not meet with your field instructor, those hours will not count</a:t>
            </a:r>
          </a:p>
          <a:p>
            <a:pPr lvl="2"/>
            <a:r>
              <a:rPr lang="en-US" dirty="0"/>
              <a:t>If your field instructor is not available during one of your weeks, connect with your field liaison for supervision</a:t>
            </a:r>
          </a:p>
          <a:p>
            <a:r>
              <a:rPr lang="en-US" dirty="0"/>
              <a:t>Agency doesn’t have a social worker</a:t>
            </a:r>
          </a:p>
          <a:p>
            <a:pPr lvl="1"/>
            <a:r>
              <a:rPr lang="en-US" dirty="0"/>
              <a:t>We will find an off-site field instructor (not within the agency) to complete your supervision</a:t>
            </a:r>
          </a:p>
          <a:p>
            <a:pPr lvl="1"/>
            <a:r>
              <a:rPr lang="en-US" dirty="0"/>
              <a:t>Agency designates a Field Supervisor</a:t>
            </a:r>
          </a:p>
          <a:p>
            <a:pPr lvl="2"/>
            <a:r>
              <a:rPr lang="en-US" dirty="0"/>
              <a:t>Person who is present, can provide day-to-day supervision, experienced</a:t>
            </a:r>
          </a:p>
          <a:p>
            <a:pPr marL="914400" lvl="2" indent="0">
              <a:buNone/>
            </a:pPr>
            <a:endParaRPr lang="en-US" dirty="0"/>
          </a:p>
          <a:p>
            <a:endParaRPr lang="en-US" dirty="0"/>
          </a:p>
        </p:txBody>
      </p:sp>
    </p:spTree>
    <p:extLst>
      <p:ext uri="{BB962C8B-B14F-4D97-AF65-F5344CB8AC3E}">
        <p14:creationId xmlns:p14="http://schemas.microsoft.com/office/powerpoint/2010/main" val="311061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Notify others of your location</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a:buFont typeface="Wingdings" panose="05000000000000000000" pitchFamily="2" charset="2"/>
              <a:buChar char="§"/>
            </a:pPr>
            <a:r>
              <a:rPr lang="en-US" sz="5100" dirty="0"/>
              <a:t> </a:t>
            </a:r>
            <a:r>
              <a:rPr lang="en-US" sz="3200" dirty="0"/>
              <a:t>Make sure:</a:t>
            </a:r>
          </a:p>
          <a:p>
            <a:pPr lvl="1">
              <a:buFont typeface="Wingdings" panose="05000000000000000000" pitchFamily="2" charset="2"/>
              <a:buChar char="§"/>
            </a:pPr>
            <a:r>
              <a:rPr lang="en-US" sz="3200" dirty="0"/>
              <a:t>Supervisor knows where you are</a:t>
            </a:r>
          </a:p>
          <a:p>
            <a:pPr lvl="1">
              <a:buFont typeface="Wingdings" panose="05000000000000000000" pitchFamily="2" charset="2"/>
              <a:buChar char="§"/>
            </a:pPr>
            <a:r>
              <a:rPr lang="en-US" sz="3200" dirty="0"/>
              <a:t>Who you are going to see</a:t>
            </a:r>
          </a:p>
          <a:p>
            <a:pPr lvl="1">
              <a:buFont typeface="Wingdings" panose="05000000000000000000" pitchFamily="2" charset="2"/>
              <a:buChar char="§"/>
            </a:pPr>
            <a:r>
              <a:rPr lang="en-US" sz="3200" dirty="0"/>
              <a:t>Keep your cell with you</a:t>
            </a:r>
          </a:p>
          <a:p>
            <a:pPr lvl="2">
              <a:buFont typeface="Wingdings" panose="05000000000000000000" pitchFamily="2" charset="2"/>
              <a:buChar char="§"/>
            </a:pPr>
            <a:r>
              <a:rPr lang="en-US" sz="2200" dirty="0"/>
              <a:t>Check in calls</a:t>
            </a:r>
          </a:p>
          <a:p>
            <a:pPr lvl="2">
              <a:buFont typeface="Wingdings" panose="05000000000000000000" pitchFamily="2" charset="2"/>
              <a:buChar char="§"/>
            </a:pPr>
            <a:r>
              <a:rPr lang="en-US" sz="2200" dirty="0"/>
              <a:t>Text updates</a:t>
            </a:r>
          </a:p>
          <a:p>
            <a:pPr lvl="2">
              <a:buFont typeface="Wingdings" panose="05000000000000000000" pitchFamily="2" charset="2"/>
              <a:buChar char="§"/>
            </a:pPr>
            <a:r>
              <a:rPr lang="en-US" sz="2200" dirty="0"/>
              <a:t>Update any changes to calendar</a:t>
            </a:r>
          </a:p>
          <a:p>
            <a:pPr lvl="2">
              <a:buFont typeface="Wingdings" panose="05000000000000000000" pitchFamily="2" charset="2"/>
              <a:buChar char="§"/>
            </a:pPr>
            <a:r>
              <a:rPr lang="en-US" sz="2200" dirty="0"/>
              <a:t>Call for help</a:t>
            </a:r>
          </a:p>
          <a:p>
            <a:pPr marL="914400" lvl="2" indent="0">
              <a:buNone/>
            </a:pPr>
            <a:endParaRPr lang="en-US" dirty="0"/>
          </a:p>
          <a:p>
            <a:endParaRPr lang="en-US" dirty="0"/>
          </a:p>
        </p:txBody>
      </p:sp>
    </p:spTree>
    <p:extLst>
      <p:ext uri="{BB962C8B-B14F-4D97-AF65-F5344CB8AC3E}">
        <p14:creationId xmlns:p14="http://schemas.microsoft.com/office/powerpoint/2010/main" val="211037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b="1" dirty="0"/>
              <a:t>Final thoughts / Implications </a:t>
            </a:r>
            <a:endParaRPr lang="en-US" dirty="0"/>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fontScale="85000" lnSpcReduction="20000"/>
          </a:bodyPr>
          <a:lstStyle/>
          <a:p>
            <a:r>
              <a:rPr lang="en-US" sz="3200" dirty="0"/>
              <a:t>Always:</a:t>
            </a:r>
          </a:p>
          <a:p>
            <a:pPr lvl="1"/>
            <a:r>
              <a:rPr lang="en-US" sz="3000" dirty="0"/>
              <a:t>Notify authorities if appropriate</a:t>
            </a:r>
          </a:p>
          <a:p>
            <a:pPr lvl="1"/>
            <a:r>
              <a:rPr lang="en-US" sz="3000" dirty="0"/>
              <a:t>Talk to your supervisor about any safety concerns</a:t>
            </a:r>
          </a:p>
          <a:p>
            <a:pPr lvl="1"/>
            <a:r>
              <a:rPr lang="en-US" sz="3000" dirty="0"/>
              <a:t>Talk with your field instructor so they are aware of the situation</a:t>
            </a:r>
          </a:p>
          <a:p>
            <a:pPr lvl="1"/>
            <a:r>
              <a:rPr lang="en-US" sz="3000" dirty="0"/>
              <a:t>Notify the Field Director so that I’m aware of the situation</a:t>
            </a:r>
          </a:p>
          <a:p>
            <a:pPr lvl="1"/>
            <a:r>
              <a:rPr lang="en-US" sz="3000" dirty="0"/>
              <a:t>Debrief, Document, Do Self-Care	</a:t>
            </a:r>
          </a:p>
          <a:p>
            <a:r>
              <a:rPr lang="en-US" sz="3200" dirty="0"/>
              <a:t>Safety is essential to your success</a:t>
            </a:r>
          </a:p>
          <a:p>
            <a:pPr lvl="1"/>
            <a:r>
              <a:rPr lang="en-US" sz="3000" dirty="0"/>
              <a:t>You cannot help if you are afraid for your wellbeing</a:t>
            </a:r>
          </a:p>
          <a:p>
            <a:pPr lvl="2"/>
            <a:r>
              <a:rPr lang="en-US" sz="2800" dirty="0"/>
              <a:t>Therefore</a:t>
            </a:r>
          </a:p>
          <a:p>
            <a:pPr lvl="3"/>
            <a:r>
              <a:rPr lang="en-US" sz="2600" dirty="0"/>
              <a:t>Important to identify dangerous individuals/situations</a:t>
            </a:r>
          </a:p>
          <a:p>
            <a:pPr lvl="3"/>
            <a:r>
              <a:rPr lang="en-US" sz="2600" dirty="0"/>
              <a:t>Know how to respond</a:t>
            </a:r>
          </a:p>
          <a:p>
            <a:pPr lvl="3"/>
            <a:r>
              <a:rPr lang="en-US" sz="2600" dirty="0"/>
              <a:t>Maintain awareness</a:t>
            </a:r>
          </a:p>
          <a:p>
            <a:pPr lvl="3"/>
            <a:r>
              <a:rPr lang="en-US" sz="2600" dirty="0"/>
              <a:t>Be proactive</a:t>
            </a:r>
          </a:p>
          <a:p>
            <a:pPr lvl="3"/>
            <a:r>
              <a:rPr lang="en-US" sz="2600" dirty="0"/>
              <a:t>Leads to the ability to do your job</a:t>
            </a:r>
          </a:p>
          <a:p>
            <a:pPr marL="914400" lvl="2" indent="0">
              <a:buNone/>
            </a:pPr>
            <a:endParaRPr lang="en-US" dirty="0"/>
          </a:p>
          <a:p>
            <a:endParaRPr lang="en-US" dirty="0"/>
          </a:p>
        </p:txBody>
      </p:sp>
    </p:spTree>
    <p:extLst>
      <p:ext uri="{BB962C8B-B14F-4D97-AF65-F5344CB8AC3E}">
        <p14:creationId xmlns:p14="http://schemas.microsoft.com/office/powerpoint/2010/main" val="319384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pPr algn="ctr"/>
            <a:r>
              <a:rPr lang="en-US" dirty="0"/>
              <a:t> THANK YOU!!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3154547" y="2725284"/>
            <a:ext cx="9146310" cy="1799318"/>
          </a:xfrm>
        </p:spPr>
        <p:txBody>
          <a:bodyPr>
            <a:normAutofit/>
          </a:bodyPr>
          <a:lstStyle/>
          <a:p>
            <a:r>
              <a:rPr lang="en-US" sz="8000" dirty="0"/>
              <a:t>QUESTIONS ???</a:t>
            </a:r>
          </a:p>
        </p:txBody>
      </p:sp>
    </p:spTree>
    <p:extLst>
      <p:ext uri="{BB962C8B-B14F-4D97-AF65-F5344CB8AC3E}">
        <p14:creationId xmlns:p14="http://schemas.microsoft.com/office/powerpoint/2010/main" val="32876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Direct vs Indirect Hours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104941" y="1808533"/>
            <a:ext cx="9842080" cy="4175888"/>
          </a:xfrm>
        </p:spPr>
        <p:txBody>
          <a:bodyPr>
            <a:normAutofit/>
          </a:bodyPr>
          <a:lstStyle/>
          <a:p>
            <a:r>
              <a:rPr lang="en-US" sz="2600" b="1" dirty="0"/>
              <a:t>Refer to document </a:t>
            </a:r>
          </a:p>
          <a:p>
            <a:r>
              <a:rPr lang="en-US" sz="2600" b="1" dirty="0"/>
              <a:t>50% of hours should be entered as direct practice hours</a:t>
            </a:r>
            <a:endParaRPr lang="en-US" sz="2400" b="1" dirty="0"/>
          </a:p>
          <a:p>
            <a:pPr lvl="1"/>
            <a:r>
              <a:rPr lang="en-US" sz="2400" b="1" dirty="0"/>
              <a:t>Must enter appropriately in Sonia Field Practicum software </a:t>
            </a:r>
          </a:p>
          <a:p>
            <a:pPr lvl="1"/>
            <a:r>
              <a:rPr lang="en-US" sz="2400" b="1" dirty="0"/>
              <a:t>Sonia collects and tracks hours </a:t>
            </a:r>
          </a:p>
          <a:p>
            <a:r>
              <a:rPr lang="en-US" b="1" dirty="0"/>
              <a:t>Self-Care Hours </a:t>
            </a:r>
          </a:p>
          <a:p>
            <a:pPr lvl="1"/>
            <a:r>
              <a:rPr lang="en-US" sz="1600" i="0" dirty="0">
                <a:effectLst/>
                <a:latin typeface="Calibri" panose="020F0502020204030204" pitchFamily="34" charset="0"/>
                <a:ea typeface="Times New Roman" panose="02020603050405020304" pitchFamily="18" charset="0"/>
              </a:rPr>
              <a:t>Student’s may have no more than 2 hours of self-care each week! To count your self-care hours, you must:</a:t>
            </a:r>
            <a:endParaRPr lang="en-US" sz="1600" i="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Have your required weekly minimum hours already met and recorded.</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Review during your supervision what your self-care activities were and how that time impacted you. </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When recording your self-care hours in Sonia (select the self-care tab in drop down box), make sure to include a description of the self-care activities you completed. </a:t>
            </a:r>
            <a:r>
              <a:rPr lang="en-US" sz="1200" u="sng" dirty="0">
                <a:effectLst/>
                <a:latin typeface="Calibri" panose="020F0502020204030204" pitchFamily="34" charset="0"/>
                <a:ea typeface="Times New Roman" panose="02020603050405020304" pitchFamily="18" charset="0"/>
              </a:rPr>
              <a:t>These activities must be productive and healthy! Binge watching TV Shows will not count.</a:t>
            </a:r>
            <a:endParaRPr lang="en-US" sz="1200" u="sng"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Please note, this will not allow you to “finish” practicum early</a:t>
            </a:r>
            <a:r>
              <a:rPr lang="en-US" sz="1200" dirty="0">
                <a:latin typeface="Calibri" panose="020F0502020204030204" pitchFamily="34" charset="0"/>
                <a:ea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rPr>
              <a:t>Student’s must still complete their hours through Week 15.  </a:t>
            </a:r>
            <a:endParaRPr lang="en-US" sz="1200" b="1" dirty="0"/>
          </a:p>
          <a:p>
            <a:pPr marL="914400" lvl="2" indent="0">
              <a:buNone/>
            </a:pPr>
            <a:endParaRPr lang="en-US"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863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normAutofit/>
          </a:bodyPr>
          <a:lstStyle/>
          <a:p>
            <a:pPr algn="ctr"/>
            <a:r>
              <a:rPr lang="en-US" dirty="0"/>
              <a:t>SOCW 467 - Concurrent Practice Class w/Practicum</a:t>
            </a:r>
          </a:p>
        </p:txBody>
      </p:sp>
      <p:sp>
        <p:nvSpPr>
          <p:cNvPr id="5" name="Content Placeholder 4">
            <a:extLst>
              <a:ext uri="{FF2B5EF4-FFF2-40B4-BE49-F238E27FC236}">
                <a16:creationId xmlns:a16="http://schemas.microsoft.com/office/drawing/2014/main" id="{5D0D5610-599C-134A-1457-448BB6AC7873}"/>
              </a:ext>
            </a:extLst>
          </p:cNvPr>
          <p:cNvSpPr>
            <a:spLocks noGrp="1"/>
          </p:cNvSpPr>
          <p:nvPr>
            <p:ph idx="1"/>
          </p:nvPr>
        </p:nvSpPr>
        <p:spPr/>
        <p:txBody>
          <a:bodyPr/>
          <a:lstStyle/>
          <a:p>
            <a:pPr marL="63500" marR="560070">
              <a:lnSpc>
                <a:spcPct val="115000"/>
              </a:lnSpc>
              <a:spcBef>
                <a:spcPts val="0"/>
              </a:spcBef>
              <a:spcAft>
                <a:spcPts val="0"/>
              </a:spcAft>
            </a:pPr>
            <a:r>
              <a:rPr lang="en-US" b="1" dirty="0">
                <a:effectLst/>
                <a:latin typeface="Avenir Book Oblique" panose="02000503020000020003"/>
                <a:ea typeface="Calibri" panose="020F0502020204030204" pitchFamily="34" charset="0"/>
              </a:rPr>
              <a:t>Requires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a</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number</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of assignments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that are</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directly</a:t>
            </a:r>
            <a:r>
              <a:rPr lang="en-US" b="1" spc="-1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related to</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your </a:t>
            </a:r>
            <a:r>
              <a:rPr lang="en-US" b="1" spc="-285" dirty="0">
                <a:effectLst/>
                <a:latin typeface="Avenir Book Oblique" panose="02000503020000020003"/>
                <a:ea typeface="Calibri" panose="020F0502020204030204" pitchFamily="34" charset="0"/>
              </a:rPr>
              <a:t>practicum</a:t>
            </a:r>
          </a:p>
          <a:p>
            <a:pPr marL="63500" marR="560070">
              <a:lnSpc>
                <a:spcPct val="100000"/>
              </a:lnSpc>
              <a:spcBef>
                <a:spcPts val="0"/>
              </a:spcBef>
              <a:spcAft>
                <a:spcPts val="0"/>
              </a:spcAft>
            </a:pPr>
            <a:r>
              <a:rPr lang="en-US" sz="2400" b="1" spc="-285" dirty="0">
                <a:effectLst/>
                <a:latin typeface="Avenir Book Oblique" panose="02000503020000020003"/>
                <a:ea typeface="Calibri" panose="020F0502020204030204" pitchFamily="34" charset="0"/>
              </a:rPr>
              <a:t>Students  </a:t>
            </a:r>
            <a:r>
              <a:rPr lang="en-US" sz="2400" b="1" dirty="0">
                <a:effectLst/>
                <a:latin typeface="Avenir Book Oblique" panose="02000503020000020003"/>
                <a:ea typeface="Calibri" panose="020F0502020204030204" pitchFamily="34" charset="0"/>
              </a:rPr>
              <a:t>may count the time they spend completing these assignments </a:t>
            </a:r>
          </a:p>
          <a:p>
            <a:pPr marL="440600" marR="560070" lvl="1">
              <a:spcBef>
                <a:spcPts val="0"/>
              </a:spcBef>
              <a:spcAft>
                <a:spcPts val="0"/>
              </a:spcAft>
            </a:pPr>
            <a:r>
              <a:rPr lang="en-US" sz="2200" b="1" dirty="0">
                <a:effectLst/>
                <a:latin typeface="Avenir Book Oblique" panose="02000503020000020003"/>
                <a:ea typeface="Calibri" panose="020F0502020204030204" pitchFamily="34" charset="0"/>
              </a:rPr>
              <a:t>If </a:t>
            </a:r>
            <a:r>
              <a:rPr lang="en-US" sz="2200" b="1" u="sng" dirty="0">
                <a:effectLst/>
                <a:latin typeface="Avenir Book Oblique" panose="02000503020000020003"/>
                <a:ea typeface="Calibri" panose="020F0502020204030204" pitchFamily="34" charset="0"/>
              </a:rPr>
              <a:t>all</a:t>
            </a:r>
            <a:r>
              <a:rPr lang="en-US" sz="2200" b="1" dirty="0">
                <a:effectLst/>
                <a:latin typeface="Avenir Book Oblique" panose="02000503020000020003"/>
                <a:ea typeface="Calibri" panose="020F0502020204030204" pitchFamily="34" charset="0"/>
              </a:rPr>
              <a:t> of the following</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criteria</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Avenir Book Oblique" panose="02000503020000020003"/>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documents the activity</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a:t>
            </a:r>
            <a:r>
              <a:rPr lang="en-US" sz="2200" spc="-5" dirty="0">
                <a:effectLst/>
                <a:latin typeface="Avenir Book Oblique" panose="02000503020000020003"/>
                <a:ea typeface="Courier New" panose="02070309020205020404" pitchFamily="49" charset="0"/>
              </a:rPr>
              <a:t> their</a:t>
            </a:r>
            <a:r>
              <a:rPr lang="en-US" sz="2200" dirty="0">
                <a:effectLst/>
                <a:latin typeface="Avenir Book Oblique" panose="02000503020000020003"/>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shows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 completed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Avenir Book Oblique" panose="02000503020000020003"/>
                <a:ea typeface="Courier New" panose="02070309020205020404" pitchFamily="49" charset="0"/>
              </a:rPr>
              <a:t>The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 signs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off</a:t>
            </a:r>
            <a:r>
              <a:rPr lang="en-US" sz="2200" spc="-1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on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 hours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are </a:t>
            </a:r>
            <a:r>
              <a:rPr lang="en-US" sz="2200" b="1" u="sng" dirty="0">
                <a:effectLst/>
                <a:latin typeface="Avenir Book Oblique" panose="02000503020000020003"/>
                <a:ea typeface="Courier New" panose="02070309020205020404" pitchFamily="49" charset="0"/>
              </a:rPr>
              <a:t>in addition</a:t>
            </a:r>
            <a:r>
              <a:rPr lang="en-US" sz="2200" spc="-10"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expected minimum weekly hours</a:t>
            </a:r>
            <a:r>
              <a:rPr lang="en-US" sz="2200" spc="-10" dirty="0">
                <a:effectLst/>
                <a:latin typeface="Avenir Book Oblique" panose="02000503020000020003"/>
                <a:ea typeface="Courier New" panose="02070309020205020404" pitchFamily="49" charset="0"/>
              </a:rPr>
              <a:t> to be completed </a:t>
            </a:r>
            <a:r>
              <a:rPr lang="en-US" sz="2200" dirty="0">
                <a:effectLst/>
                <a:latin typeface="Avenir Book Oblique" panose="02000503020000020003"/>
                <a:ea typeface="Courier New" panose="02070309020205020404" pitchFamily="49" charset="0"/>
              </a:rPr>
              <a:t>at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their agency. Therefore, most students will not go through the time to document assignments. </a:t>
            </a:r>
          </a:p>
          <a:p>
            <a:endParaRPr lang="en-US" dirty="0"/>
          </a:p>
        </p:txBody>
      </p:sp>
    </p:spTree>
    <p:extLst>
      <p:ext uri="{BB962C8B-B14F-4D97-AF65-F5344CB8AC3E}">
        <p14:creationId xmlns:p14="http://schemas.microsoft.com/office/powerpoint/2010/main" val="48546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B08-72D4-D968-B6FA-C5E36620A952}"/>
              </a:ext>
            </a:extLst>
          </p:cNvPr>
          <p:cNvSpPr>
            <a:spLocks noGrp="1"/>
          </p:cNvSpPr>
          <p:nvPr>
            <p:ph type="title"/>
          </p:nvPr>
        </p:nvSpPr>
        <p:spPr/>
        <p:txBody>
          <a:bodyPr/>
          <a:lstStyle/>
          <a:p>
            <a:pPr algn="ctr"/>
            <a:r>
              <a:rPr lang="en-US" dirty="0"/>
              <a:t>What is a Field Liaison?</a:t>
            </a:r>
          </a:p>
        </p:txBody>
      </p:sp>
      <p:sp>
        <p:nvSpPr>
          <p:cNvPr id="3" name="Content Placeholder 2">
            <a:extLst>
              <a:ext uri="{FF2B5EF4-FFF2-40B4-BE49-F238E27FC236}">
                <a16:creationId xmlns:a16="http://schemas.microsoft.com/office/drawing/2014/main" id="{CF804BF6-D3D5-1542-5AEF-A32664A8E312}"/>
              </a:ext>
            </a:extLst>
          </p:cNvPr>
          <p:cNvSpPr>
            <a:spLocks noGrp="1"/>
          </p:cNvSpPr>
          <p:nvPr>
            <p:ph idx="1"/>
          </p:nvPr>
        </p:nvSpPr>
        <p:spPr>
          <a:xfrm>
            <a:off x="2207490" y="1545336"/>
            <a:ext cx="9146310" cy="5010911"/>
          </a:xfrm>
        </p:spPr>
        <p:txBody>
          <a:bodyPr>
            <a:normAutofit/>
          </a:bodyPr>
          <a:lstStyle/>
          <a:p>
            <a:r>
              <a:rPr lang="en-US" b="1" dirty="0"/>
              <a:t>Communicate with field instructor and student every week </a:t>
            </a:r>
          </a:p>
          <a:p>
            <a:pPr lvl="1"/>
            <a:r>
              <a:rPr lang="en-US" b="1" dirty="0"/>
              <a:t>Typically, via email</a:t>
            </a:r>
          </a:p>
          <a:p>
            <a:pPr lvl="1"/>
            <a:r>
              <a:rPr lang="en-US" b="1" dirty="0"/>
              <a:t>Summarize course content and concepts for the week</a:t>
            </a:r>
          </a:p>
          <a:p>
            <a:r>
              <a:rPr lang="en-US" b="1" dirty="0"/>
              <a:t>Site visits each semester</a:t>
            </a:r>
          </a:p>
          <a:p>
            <a:pPr lvl="1"/>
            <a:r>
              <a:rPr lang="en-US" b="1" dirty="0"/>
              <a:t>Minimum of two each semester (15-30 minutes)</a:t>
            </a:r>
          </a:p>
          <a:p>
            <a:pPr lvl="2"/>
            <a:r>
              <a:rPr lang="en-US" b="1" dirty="0"/>
              <a:t>In-person or </a:t>
            </a:r>
            <a:r>
              <a:rPr lang="en-US" b="1" dirty="0" err="1"/>
              <a:t>Televideo</a:t>
            </a:r>
            <a:endParaRPr lang="en-US" b="1" dirty="0"/>
          </a:p>
          <a:p>
            <a:r>
              <a:rPr lang="en-US" b="1" dirty="0"/>
              <a:t>Students/Field Instructors</a:t>
            </a:r>
          </a:p>
          <a:p>
            <a:pPr lvl="1"/>
            <a:r>
              <a:rPr lang="en-US" b="1" dirty="0"/>
              <a:t>contact Liaison for questions, concerns, issues with practicum (this information has already been sent out via email, and is also listed in Sonia)</a:t>
            </a:r>
          </a:p>
          <a:p>
            <a:pPr lvl="1"/>
            <a:r>
              <a:rPr lang="en-US" b="1" dirty="0"/>
              <a:t> Please contact the field office with any questions, </a:t>
            </a:r>
            <a:r>
              <a:rPr lang="en-US" b="1" dirty="0">
                <a:hlinkClick r:id="rId2"/>
              </a:rPr>
              <a:t>swfield@fhsu.edu</a:t>
            </a:r>
            <a:endParaRPr lang="en-US" b="1" dirty="0"/>
          </a:p>
          <a:p>
            <a:pPr marL="457200" lvl="1" indent="0">
              <a:buNone/>
            </a:pPr>
            <a:endParaRPr lang="en-US" b="1" dirty="0"/>
          </a:p>
          <a:p>
            <a:pPr lvl="1"/>
            <a:endParaRPr lang="en-US" dirty="0"/>
          </a:p>
        </p:txBody>
      </p:sp>
    </p:spTree>
    <p:extLst>
      <p:ext uri="{BB962C8B-B14F-4D97-AF65-F5344CB8AC3E}">
        <p14:creationId xmlns:p14="http://schemas.microsoft.com/office/powerpoint/2010/main" val="30206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Site Visits/ Social Work Education Assessment Project (SWEAP)</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89" y="1684279"/>
            <a:ext cx="9146310" cy="5111495"/>
          </a:xfrm>
        </p:spPr>
        <p:txBody>
          <a:bodyPr>
            <a:normAutofit fontScale="92500" lnSpcReduction="20000"/>
          </a:bodyPr>
          <a:lstStyle/>
          <a:p>
            <a:r>
              <a:rPr lang="en-US" sz="2800" b="1" dirty="0"/>
              <a:t>Liaisons will connect with you and your field instructor </a:t>
            </a:r>
          </a:p>
          <a:p>
            <a:pPr lvl="2"/>
            <a:r>
              <a:rPr lang="en-US" sz="2600" b="1" dirty="0"/>
              <a:t>1</a:t>
            </a:r>
            <a:r>
              <a:rPr lang="en-US" sz="2600" b="1" baseline="30000" dirty="0"/>
              <a:t>st</a:t>
            </a:r>
            <a:r>
              <a:rPr lang="en-US" sz="2600" b="1" dirty="0"/>
              <a:t> site visits, completed by 2/14</a:t>
            </a:r>
          </a:p>
          <a:p>
            <a:pPr lvl="2"/>
            <a:r>
              <a:rPr lang="en-US" sz="2600" b="1" dirty="0"/>
              <a:t>2</a:t>
            </a:r>
            <a:r>
              <a:rPr lang="en-US" sz="2600" b="1" baseline="30000" dirty="0"/>
              <a:t>nd</a:t>
            </a:r>
            <a:r>
              <a:rPr lang="en-US" sz="2600" b="1" dirty="0"/>
              <a:t> site visits, completed by 4/18</a:t>
            </a:r>
          </a:p>
          <a:p>
            <a:r>
              <a:rPr lang="en-US" sz="2600" b="1" dirty="0"/>
              <a:t>SWEAP </a:t>
            </a:r>
          </a:p>
          <a:p>
            <a:pPr lvl="1"/>
            <a:r>
              <a:rPr lang="en-US" sz="2200" b="1" dirty="0"/>
              <a:t>Students will receive two links through email to complete the Post Curriculum &amp; Exit Assessment at the end of the semester. </a:t>
            </a:r>
          </a:p>
          <a:p>
            <a:r>
              <a:rPr lang="en-US" sz="2600" b="1" dirty="0"/>
              <a:t>Mid-term FPPAI due 3/7</a:t>
            </a:r>
            <a:r>
              <a:rPr lang="en-US" sz="2600" b="1" dirty="0">
                <a:effectLst/>
              </a:rPr>
              <a:t> </a:t>
            </a:r>
          </a:p>
          <a:p>
            <a:pPr lvl="1"/>
            <a:r>
              <a:rPr lang="en-US" sz="2200" b="1" dirty="0">
                <a:effectLst/>
              </a:rPr>
              <a:t>Completed in Sonia / done collaboratively with the FI and student</a:t>
            </a:r>
          </a:p>
          <a:p>
            <a:r>
              <a:rPr lang="en-US" sz="2600" b="1" dirty="0"/>
              <a:t>Spring Break</a:t>
            </a:r>
          </a:p>
          <a:p>
            <a:pPr lvl="1"/>
            <a:r>
              <a:rPr lang="en-US" b="1" dirty="0"/>
              <a:t>March 17-21</a:t>
            </a:r>
            <a:endParaRPr lang="en-US" sz="2400" b="1" dirty="0"/>
          </a:p>
          <a:p>
            <a:r>
              <a:rPr lang="en-US" sz="2600" b="1" dirty="0"/>
              <a:t>Final FPPAI due 5/9 (Week 15)</a:t>
            </a:r>
          </a:p>
          <a:p>
            <a:pPr lvl="1"/>
            <a:r>
              <a:rPr lang="en-US" sz="2300" b="1" dirty="0"/>
              <a:t>If you need to go beyond this week to finish your hours, please notify your field liaison and the field office. </a:t>
            </a:r>
          </a:p>
          <a:p>
            <a:pPr lvl="1"/>
            <a:r>
              <a:rPr lang="en-US" sz="2300" b="1" dirty="0"/>
              <a:t>A link will be emailed to the Field Instructor at the end of the semester, this assessment is done collaboratively with the FI and student. </a:t>
            </a:r>
          </a:p>
          <a:p>
            <a:pPr marL="457200" lvl="1" indent="0">
              <a:buNone/>
            </a:pPr>
            <a:endParaRPr lang="en-US" dirty="0"/>
          </a:p>
          <a:p>
            <a:pPr lvl="2"/>
            <a:endParaRPr lang="en-US" dirty="0"/>
          </a:p>
          <a:p>
            <a:endParaRPr lang="en-US" dirty="0"/>
          </a:p>
        </p:txBody>
      </p:sp>
    </p:spTree>
    <p:extLst>
      <p:ext uri="{BB962C8B-B14F-4D97-AF65-F5344CB8AC3E}">
        <p14:creationId xmlns:p14="http://schemas.microsoft.com/office/powerpoint/2010/main" val="41901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Sonia - Field Software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096395" y="1364151"/>
            <a:ext cx="9910446" cy="5318659"/>
          </a:xfrm>
        </p:spPr>
        <p:txBody>
          <a:bodyPr>
            <a:normAutofit fontScale="92500" lnSpcReduction="20000"/>
          </a:bodyPr>
          <a:lstStyle/>
          <a:p>
            <a:r>
              <a:rPr lang="en-US" b="1" dirty="0"/>
              <a:t>Doesn’t like Microsoft Explorer or Safari</a:t>
            </a:r>
          </a:p>
          <a:p>
            <a:r>
              <a:rPr lang="en-US" b="1" dirty="0"/>
              <a:t>Timesheet entry documented in Sonia (students)</a:t>
            </a:r>
          </a:p>
          <a:p>
            <a:pPr lvl="1"/>
            <a:r>
              <a:rPr lang="en-US" b="1" dirty="0"/>
              <a:t>Prefer daily</a:t>
            </a:r>
          </a:p>
          <a:p>
            <a:pPr lvl="1"/>
            <a:r>
              <a:rPr lang="en-US" b="1" dirty="0"/>
              <a:t>At minimum weekly</a:t>
            </a:r>
          </a:p>
          <a:p>
            <a:r>
              <a:rPr lang="en-US" b="1" dirty="0"/>
              <a:t>Field Instructor approval of hours in Sonia</a:t>
            </a:r>
          </a:p>
          <a:p>
            <a:pPr lvl="1"/>
            <a:r>
              <a:rPr lang="en-US" b="1" dirty="0"/>
              <a:t>At minimum weekly, review during supervision! </a:t>
            </a:r>
          </a:p>
          <a:p>
            <a:pPr lvl="1"/>
            <a:r>
              <a:rPr lang="en-US" b="1" dirty="0"/>
              <a:t>Check for errors first</a:t>
            </a:r>
          </a:p>
          <a:p>
            <a:pPr lvl="2"/>
            <a:r>
              <a:rPr lang="en-US" b="1" dirty="0"/>
              <a:t>Watch the AM’s/PM’s</a:t>
            </a:r>
          </a:p>
          <a:p>
            <a:pPr lvl="2"/>
            <a:r>
              <a:rPr lang="en-US" b="1" dirty="0"/>
              <a:t>Do not enter any “breaks”</a:t>
            </a:r>
          </a:p>
          <a:p>
            <a:pPr lvl="2"/>
            <a:r>
              <a:rPr lang="en-US" b="1" dirty="0"/>
              <a:t>Do not count drive time to get to the office</a:t>
            </a:r>
          </a:p>
          <a:p>
            <a:pPr lvl="2"/>
            <a:r>
              <a:rPr lang="en-US" b="1" dirty="0"/>
              <a:t>If approved w/error, need to contact the Field Office to reopen</a:t>
            </a:r>
          </a:p>
          <a:p>
            <a:r>
              <a:rPr lang="en-US" b="1" dirty="0"/>
              <a:t>Student Learning Agreement – completed in Sonia – these should be specific and measurable</a:t>
            </a:r>
          </a:p>
          <a:p>
            <a:pPr lvl="1"/>
            <a:r>
              <a:rPr lang="en-US" b="1" dirty="0"/>
              <a:t>1</a:t>
            </a:r>
            <a:r>
              <a:rPr lang="en-US" b="1" baseline="30000" dirty="0"/>
              <a:t>st</a:t>
            </a:r>
            <a:r>
              <a:rPr lang="en-US" b="1" dirty="0"/>
              <a:t> submission due – 1/31</a:t>
            </a:r>
          </a:p>
          <a:p>
            <a:pPr lvl="1"/>
            <a:r>
              <a:rPr lang="en-US" b="1" dirty="0"/>
              <a:t>Liaison Feedback due – 2/7</a:t>
            </a:r>
          </a:p>
          <a:p>
            <a:pPr lvl="1"/>
            <a:r>
              <a:rPr lang="en-US" b="1" dirty="0"/>
              <a:t>Final submission due – 2/14</a:t>
            </a:r>
          </a:p>
          <a:p>
            <a:pPr marL="457200" lvl="1" indent="0">
              <a:buNone/>
            </a:pPr>
            <a:endParaRPr lang="en-US" b="1" dirty="0"/>
          </a:p>
          <a:p>
            <a:pPr lvl="1"/>
            <a:endParaRPr lang="en-US" dirty="0"/>
          </a:p>
        </p:txBody>
      </p:sp>
    </p:spTree>
    <p:extLst>
      <p:ext uri="{BB962C8B-B14F-4D97-AF65-F5344CB8AC3E}">
        <p14:creationId xmlns:p14="http://schemas.microsoft.com/office/powerpoint/2010/main" val="48808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47E1-4D1F-097D-B7C1-5611D6B1DE61}"/>
              </a:ext>
            </a:extLst>
          </p:cNvPr>
          <p:cNvSpPr>
            <a:spLocks noGrp="1"/>
          </p:cNvSpPr>
          <p:nvPr>
            <p:ph type="title"/>
          </p:nvPr>
        </p:nvSpPr>
        <p:spPr>
          <a:xfrm>
            <a:off x="2284402" y="0"/>
            <a:ext cx="9146309" cy="880217"/>
          </a:xfrm>
        </p:spPr>
        <p:txBody>
          <a:bodyPr/>
          <a:lstStyle/>
          <a:p>
            <a:pPr algn="ctr"/>
            <a:r>
              <a:rPr lang="en-US" dirty="0"/>
              <a:t>Student Learning Agreement </a:t>
            </a:r>
          </a:p>
        </p:txBody>
      </p:sp>
      <p:pic>
        <p:nvPicPr>
          <p:cNvPr id="4" name="Content Placeholder 3" descr="A screenshot of a computer&#10;&#10;Description automatically generated">
            <a:extLst>
              <a:ext uri="{FF2B5EF4-FFF2-40B4-BE49-F238E27FC236}">
                <a16:creationId xmlns:a16="http://schemas.microsoft.com/office/drawing/2014/main" id="{747E02DA-F633-F42E-9A5A-26E6488B3678}"/>
              </a:ext>
            </a:extLst>
          </p:cNvPr>
          <p:cNvPicPr>
            <a:picLocks noGrp="1" noChangeAspect="1"/>
          </p:cNvPicPr>
          <p:nvPr>
            <p:ph idx="1"/>
          </p:nvPr>
        </p:nvPicPr>
        <p:blipFill rotWithShape="1">
          <a:blip r:embed="rId2"/>
          <a:srcRect l="51122" t="13574" r="18910" b="44118"/>
          <a:stretch/>
        </p:blipFill>
        <p:spPr bwMode="auto">
          <a:xfrm>
            <a:off x="2913063" y="922620"/>
            <a:ext cx="7773987" cy="3320437"/>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7B040D27-F1A4-93B2-558C-9A149F2E356A}"/>
              </a:ext>
            </a:extLst>
          </p:cNvPr>
          <p:cNvPicPr>
            <a:picLocks noChangeAspect="1"/>
          </p:cNvPicPr>
          <p:nvPr/>
        </p:nvPicPr>
        <p:blipFill rotWithShape="1">
          <a:blip r:embed="rId3"/>
          <a:srcRect l="50320" t="10179" r="19231" b="65211"/>
          <a:stretch/>
        </p:blipFill>
        <p:spPr bwMode="auto">
          <a:xfrm>
            <a:off x="2427287" y="4570209"/>
            <a:ext cx="8745537" cy="2002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701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38F7B44-1400-4D08-F187-0AF22A7D0F23}"/>
              </a:ext>
            </a:extLst>
          </p:cNvPr>
          <p:cNvPicPr>
            <a:picLocks noChangeAspect="1"/>
          </p:cNvPicPr>
          <p:nvPr/>
        </p:nvPicPr>
        <p:blipFill rotWithShape="1">
          <a:blip r:embed="rId2"/>
          <a:srcRect l="50481" t="15272" r="18910" b="58145"/>
          <a:stretch/>
        </p:blipFill>
        <p:spPr bwMode="auto">
          <a:xfrm>
            <a:off x="2386330" y="4142732"/>
            <a:ext cx="9253220" cy="227711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7911661-E8D3-0BD7-D086-A6176A17F772}"/>
              </a:ext>
            </a:extLst>
          </p:cNvPr>
          <p:cNvPicPr>
            <a:picLocks noChangeAspect="1"/>
          </p:cNvPicPr>
          <p:nvPr/>
        </p:nvPicPr>
        <p:blipFill>
          <a:blip r:embed="rId3"/>
          <a:stretch>
            <a:fillRect/>
          </a:stretch>
        </p:blipFill>
        <p:spPr>
          <a:xfrm>
            <a:off x="2386330" y="1126008"/>
            <a:ext cx="9253220" cy="2518061"/>
          </a:xfrm>
          <a:prstGeom prst="rect">
            <a:avLst/>
          </a:prstGeom>
        </p:spPr>
      </p:pic>
    </p:spTree>
    <p:extLst>
      <p:ext uri="{BB962C8B-B14F-4D97-AF65-F5344CB8AC3E}">
        <p14:creationId xmlns:p14="http://schemas.microsoft.com/office/powerpoint/2010/main" val="1756518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TotalTime>
  <Words>1741</Words>
  <Application>Microsoft Office PowerPoint</Application>
  <PresentationFormat>Widescreen</PresentationFormat>
  <Paragraphs>205</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Avenir Black</vt:lpstr>
      <vt:lpstr>Avenir Book</vt:lpstr>
      <vt:lpstr>Avenir Book Oblique</vt:lpstr>
      <vt:lpstr>Avenir Light</vt:lpstr>
      <vt:lpstr>Calibri</vt:lpstr>
      <vt:lpstr>Calibri Light</vt:lpstr>
      <vt:lpstr>Cambria</vt:lpstr>
      <vt:lpstr>Courier New</vt:lpstr>
      <vt:lpstr>Times New Roman</vt:lpstr>
      <vt:lpstr>Wingdings</vt:lpstr>
      <vt:lpstr>Office Theme</vt:lpstr>
      <vt:lpstr>BSW Field Practicum Orientation</vt:lpstr>
      <vt:lpstr>Hours &amp; Needs</vt:lpstr>
      <vt:lpstr>Direct vs Indirect Hours </vt:lpstr>
      <vt:lpstr>SOCW 467 - Concurrent Practice Class w/Practicum</vt:lpstr>
      <vt:lpstr>What is a Field Liaison?</vt:lpstr>
      <vt:lpstr>Site Visits/ Social Work Education Assessment Project (SWEAP)</vt:lpstr>
      <vt:lpstr>Sonia - Field Software  </vt:lpstr>
      <vt:lpstr>Student Learning Agreement </vt:lpstr>
      <vt:lpstr>PowerPoint Presentation</vt:lpstr>
      <vt:lpstr>Student Liability Insurance</vt:lpstr>
      <vt:lpstr>PowerPoint Presentation</vt:lpstr>
      <vt:lpstr>Awards/Honors</vt:lpstr>
      <vt:lpstr>Other Important Dates  </vt:lpstr>
      <vt:lpstr>Safety Awareness Training for Practicum Students</vt:lpstr>
      <vt:lpstr>Personal Safety</vt:lpstr>
      <vt:lpstr>Personal Safety Continued </vt:lpstr>
      <vt:lpstr>Basic Rules</vt:lpstr>
      <vt:lpstr>Always be in the K.N.O.W  </vt:lpstr>
      <vt:lpstr>Know your population  </vt:lpstr>
      <vt:lpstr>Notify others of your location</vt:lpstr>
      <vt:lpstr>Final thoughts / Implications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Stremel</dc:creator>
  <cp:lastModifiedBy>Rekala Tuxhorn</cp:lastModifiedBy>
  <cp:revision>26</cp:revision>
  <dcterms:created xsi:type="dcterms:W3CDTF">2021-01-22T16:20:23Z</dcterms:created>
  <dcterms:modified xsi:type="dcterms:W3CDTF">2024-12-03T20:09:38Z</dcterms:modified>
</cp:coreProperties>
</file>