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8" r:id="rId5"/>
    <p:sldId id="270" r:id="rId6"/>
    <p:sldId id="331" r:id="rId7"/>
    <p:sldId id="269" r:id="rId8"/>
    <p:sldId id="330" r:id="rId9"/>
    <p:sldId id="271" r:id="rId10"/>
    <p:sldId id="272" r:id="rId11"/>
    <p:sldId id="273" r:id="rId12"/>
    <p:sldId id="274" r:id="rId13"/>
    <p:sldId id="275" r:id="rId14"/>
    <p:sldId id="276" r:id="rId15"/>
    <p:sldId id="277"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3"/>
    <p:restoredTop sz="94694"/>
  </p:normalViewPr>
  <p:slideViewPr>
    <p:cSldViewPr snapToGrid="0" snapToObjects="1">
      <p:cViewPr varScale="1">
        <p:scale>
          <a:sx n="109" d="100"/>
          <a:sy n="109"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37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8/13/2024</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22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8/13/2024</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17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59065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8/13/2024</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3662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470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578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565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54084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799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8/13/2024</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8/13/2024</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1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8/13/2024</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340319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3" r:id="rId9"/>
    <p:sldLayoutId id="2147483656" r:id="rId10"/>
    <p:sldLayoutId id="2147483664" r:id="rId11"/>
    <p:sldLayoutId id="2147483657" r:id="rId12"/>
    <p:sldLayoutId id="2147483658"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2661522" y="2506712"/>
            <a:ext cx="9414616" cy="1655763"/>
          </a:xfrm>
        </p:spPr>
        <p:txBody>
          <a:bodyPr>
            <a:normAutofit/>
          </a:bodyPr>
          <a:lstStyle/>
          <a:p>
            <a:pPr algn="ctr"/>
            <a:r>
              <a:rPr lang="en-US" sz="4800" dirty="0"/>
              <a:t>MSW Field Practicum Orientation</a:t>
            </a:r>
            <a:br>
              <a:rPr lang="en-US" sz="4800" dirty="0"/>
            </a:br>
            <a:r>
              <a:rPr lang="en-US" sz="4800" dirty="0"/>
              <a:t>2024-2025</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a:xfrm>
            <a:off x="3109935" y="4875827"/>
            <a:ext cx="9043174" cy="1419468"/>
          </a:xfrm>
        </p:spPr>
        <p:txBody>
          <a:bodyPr>
            <a:normAutofit/>
          </a:bodyPr>
          <a:lstStyle/>
          <a:p>
            <a:r>
              <a:rPr lang="en-US" sz="3200" dirty="0"/>
              <a:t>Rekala Tuxhorn, LMSW – BSW &amp; MSW Field Director</a:t>
            </a:r>
          </a:p>
          <a:p>
            <a:r>
              <a:rPr lang="en-US" sz="3200" dirty="0"/>
              <a:t>Jennifer Whitmer – Program Specialist</a:t>
            </a:r>
          </a:p>
          <a:p>
            <a:endParaRPr lang="en-US" dirty="0"/>
          </a:p>
        </p:txBody>
      </p:sp>
    </p:spTree>
    <p:extLst>
      <p:ext uri="{BB962C8B-B14F-4D97-AF65-F5344CB8AC3E}">
        <p14:creationId xmlns:p14="http://schemas.microsoft.com/office/powerpoint/2010/main" val="180279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Dates/Items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526722" y="1364151"/>
            <a:ext cx="10665278" cy="5318659"/>
          </a:xfrm>
        </p:spPr>
        <p:txBody>
          <a:bodyPr>
            <a:normAutofit fontScale="92500" lnSpcReduction="10000"/>
          </a:bodyPr>
          <a:lstStyle/>
          <a:p>
            <a:pPr lvl="1"/>
            <a:r>
              <a:rPr lang="en-US" b="1" dirty="0"/>
              <a:t>Orientation Quiz – need to complete this quiz with 100% before entering practicum! </a:t>
            </a:r>
          </a:p>
          <a:p>
            <a:pPr lvl="2"/>
            <a:r>
              <a:rPr lang="en-US" b="1" dirty="0"/>
              <a:t>Due 8/16</a:t>
            </a:r>
          </a:p>
          <a:p>
            <a:pPr lvl="1"/>
            <a:r>
              <a:rPr lang="en-US" b="1" dirty="0"/>
              <a:t>Student Code of Conduct – Due NOW</a:t>
            </a:r>
          </a:p>
          <a:p>
            <a:pPr lvl="1"/>
            <a:r>
              <a:rPr lang="en-US" b="1" dirty="0"/>
              <a:t>Practicum Job Description – send to swfield@fhsu.edu</a:t>
            </a:r>
          </a:p>
          <a:p>
            <a:pPr marL="457200" lvl="1" indent="0">
              <a:buNone/>
            </a:pPr>
            <a:endParaRPr lang="en-US" b="1" dirty="0"/>
          </a:p>
          <a:p>
            <a:pPr lvl="1"/>
            <a:r>
              <a:rPr lang="en-US" b="1" dirty="0"/>
              <a:t>Clinical Intensives (ADV) - December – Finals Week (Virtual); May – Finals Week (On campus)</a:t>
            </a:r>
          </a:p>
          <a:p>
            <a:pPr marL="457200" lvl="1" indent="0">
              <a:buNone/>
            </a:pPr>
            <a:endParaRPr lang="en-US" b="1" dirty="0"/>
          </a:p>
          <a:p>
            <a:pPr lvl="1"/>
            <a:r>
              <a:rPr lang="en-US" b="1" dirty="0"/>
              <a:t>Field Day (GEN &amp; ADV) – March 28</a:t>
            </a:r>
            <a:r>
              <a:rPr lang="en-US" b="1" baseline="30000" dirty="0"/>
              <a:t>th</a:t>
            </a:r>
            <a:r>
              <a:rPr lang="en-US" b="1" dirty="0"/>
              <a:t>, 2025</a:t>
            </a:r>
          </a:p>
          <a:p>
            <a:pPr marL="457200" lvl="1" indent="0">
              <a:buNone/>
            </a:pPr>
            <a:endParaRPr lang="en-US" b="1" dirty="0"/>
          </a:p>
          <a:p>
            <a:pPr lvl="1"/>
            <a:r>
              <a:rPr lang="en-US" b="1" dirty="0"/>
              <a:t>Graduation Reception/Phi Alpha Induction (ADV) – May 15th, 2025 (Thursday)</a:t>
            </a:r>
          </a:p>
          <a:p>
            <a:pPr marL="457200" lvl="1" indent="0">
              <a:buNone/>
            </a:pPr>
            <a:endParaRPr lang="en-US" b="1" dirty="0"/>
          </a:p>
          <a:p>
            <a:pPr lvl="1"/>
            <a:r>
              <a:rPr lang="en-US" b="1" dirty="0"/>
              <a:t>Graduation (ADV) – May 16</a:t>
            </a:r>
            <a:r>
              <a:rPr lang="en-US" b="1" baseline="30000" dirty="0"/>
              <a:t>th</a:t>
            </a:r>
            <a:r>
              <a:rPr lang="en-US" b="1" dirty="0"/>
              <a:t>, 2025 (Friday)</a:t>
            </a:r>
          </a:p>
          <a:p>
            <a:pPr marL="457200" lvl="1" indent="0">
              <a:buNone/>
            </a:pPr>
            <a:endParaRPr lang="en-US" b="1" dirty="0"/>
          </a:p>
          <a:p>
            <a:pPr lvl="1"/>
            <a:r>
              <a:rPr lang="en-US" b="1" dirty="0"/>
              <a:t>Student Representatives! Generalist and Advanced, who’s interested? Contact Rhonda Weimer, MSW Program Director</a:t>
            </a:r>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546388" y="3069011"/>
            <a:ext cx="7850659" cy="1655763"/>
          </a:xfrm>
        </p:spPr>
        <p:txBody>
          <a:bodyPr>
            <a:normAutofit fontScale="90000"/>
          </a:bodyPr>
          <a:lstStyle/>
          <a:p>
            <a:r>
              <a:rPr lang="en-US" dirty="0"/>
              <a:t>Safety Awareness Training for Practicum Students</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383115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Personal Safety</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89" y="1465870"/>
            <a:ext cx="9146310" cy="5032375"/>
          </a:xfrm>
        </p:spPr>
        <p:txBody>
          <a:bodyPr>
            <a:normAutofit fontScale="25000" lnSpcReduction="20000"/>
          </a:bodyPr>
          <a:lstStyle/>
          <a:p>
            <a:r>
              <a:rPr lang="en-US" sz="9600" b="1" dirty="0"/>
              <a:t>Look Out for Your Own Welfare</a:t>
            </a:r>
          </a:p>
          <a:p>
            <a:pPr lvl="1"/>
            <a:r>
              <a:rPr lang="en-US" sz="9200" b="1" dirty="0"/>
              <a:t>You will be creating a safety plan (September) in your 840/890 course</a:t>
            </a:r>
            <a:endParaRPr lang="en-US" sz="9200" dirty="0"/>
          </a:p>
          <a:p>
            <a:r>
              <a:rPr lang="en-US" sz="9600" dirty="0"/>
              <a:t>Practicum Students &amp; Social Workers</a:t>
            </a:r>
          </a:p>
          <a:p>
            <a:pPr lvl="1"/>
            <a:r>
              <a:rPr lang="en-US" sz="9400" dirty="0"/>
              <a:t>Often so focused on the clients </a:t>
            </a:r>
          </a:p>
          <a:p>
            <a:pPr lvl="1"/>
            <a:r>
              <a:rPr lang="en-US" sz="9400" dirty="0"/>
              <a:t>Sometimes you neglect your own personal welfare</a:t>
            </a:r>
          </a:p>
          <a:p>
            <a:r>
              <a:rPr lang="en-US" sz="9600" dirty="0"/>
              <a:t>You work with clients in</a:t>
            </a:r>
          </a:p>
          <a:p>
            <a:pPr lvl="1"/>
            <a:r>
              <a:rPr lang="en-US" sz="9200" dirty="0"/>
              <a:t>Your office </a:t>
            </a:r>
          </a:p>
          <a:p>
            <a:pPr lvl="1"/>
            <a:r>
              <a:rPr lang="en-US" sz="9400" dirty="0"/>
              <a:t>Their homes</a:t>
            </a:r>
          </a:p>
          <a:p>
            <a:pPr lvl="1"/>
            <a:r>
              <a:rPr lang="en-US" sz="9400" dirty="0"/>
              <a:t>Their neighborhoods</a:t>
            </a:r>
          </a:p>
          <a:p>
            <a:pPr lvl="1"/>
            <a:r>
              <a:rPr lang="en-US" sz="9400" dirty="0"/>
              <a:t>You are working with individuals who are at their most vulnerable </a:t>
            </a:r>
          </a:p>
          <a:p>
            <a:r>
              <a:rPr lang="en-US" sz="9600" dirty="0"/>
              <a:t>There is no specific solution for guaranteed safety. </a:t>
            </a:r>
          </a:p>
          <a:p>
            <a:pPr lvl="1"/>
            <a:r>
              <a:rPr lang="en-US" sz="9400" dirty="0"/>
              <a:t>There are essential safety measures you can take to protect yourself in your field placement</a:t>
            </a:r>
            <a:endParaRPr lang="en-US" sz="8000" dirty="0"/>
          </a:p>
          <a:p>
            <a:endParaRPr lang="en-US" dirty="0"/>
          </a:p>
        </p:txBody>
      </p:sp>
    </p:spTree>
    <p:extLst>
      <p:ext uri="{BB962C8B-B14F-4D97-AF65-F5344CB8AC3E}">
        <p14:creationId xmlns:p14="http://schemas.microsoft.com/office/powerpoint/2010/main" val="328452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Personal Safety Continued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825625"/>
            <a:ext cx="9785846" cy="4901746"/>
          </a:xfrm>
        </p:spPr>
        <p:txBody>
          <a:bodyPr>
            <a:normAutofit fontScale="70000" lnSpcReduction="20000"/>
          </a:bodyPr>
          <a:lstStyle/>
          <a:p>
            <a:pPr marL="45720" indent="0">
              <a:buNone/>
            </a:pPr>
            <a:r>
              <a:rPr lang="en-US" altLang="en-US" b="1" dirty="0">
                <a:latin typeface="Arial" panose="020B0604020202020204" pitchFamily="34" charset="0"/>
              </a:rPr>
              <a:t>MUST BE AWARE OF YOUR SUROUNDINGS</a:t>
            </a:r>
          </a:p>
          <a:p>
            <a:pPr>
              <a:buFontTx/>
              <a:buChar char="•"/>
            </a:pPr>
            <a:r>
              <a:rPr lang="en-US" altLang="en-US" dirty="0"/>
              <a:t>While you should always:</a:t>
            </a:r>
          </a:p>
          <a:p>
            <a:pPr lvl="1">
              <a:buFontTx/>
              <a:buChar char="•"/>
            </a:pPr>
            <a:r>
              <a:rPr lang="en-US" altLang="en-US" dirty="0"/>
              <a:t>Work with our clients' strengths </a:t>
            </a:r>
          </a:p>
          <a:p>
            <a:pPr lvl="1">
              <a:buFontTx/>
              <a:buChar char="•"/>
            </a:pPr>
            <a:r>
              <a:rPr lang="en-US" altLang="en-US" dirty="0"/>
              <a:t>Important to balance your optimistic outlook with practicality</a:t>
            </a:r>
          </a:p>
          <a:p>
            <a:pPr>
              <a:buFontTx/>
              <a:buChar char="•"/>
            </a:pPr>
            <a:r>
              <a:rPr lang="en-US" altLang="en-US" dirty="0"/>
              <a:t>Social Workers work with individuals who may have impairments</a:t>
            </a:r>
          </a:p>
          <a:p>
            <a:pPr lvl="1">
              <a:buFontTx/>
              <a:buChar char="•"/>
            </a:pPr>
            <a:r>
              <a:rPr lang="en-US" altLang="en-US" dirty="0"/>
              <a:t>mental illness, substance abuse, intellectual disabilities</a:t>
            </a:r>
          </a:p>
          <a:p>
            <a:pPr lvl="2">
              <a:buFontTx/>
              <a:buChar char="•"/>
            </a:pPr>
            <a:r>
              <a:rPr lang="en-US" altLang="en-US" dirty="0"/>
              <a:t>May prevent individuals from being able to:</a:t>
            </a:r>
          </a:p>
          <a:p>
            <a:pPr lvl="3">
              <a:buFontTx/>
              <a:buChar char="•"/>
            </a:pPr>
            <a:r>
              <a:rPr lang="en-US" altLang="en-US" dirty="0"/>
              <a:t>appropriately assess situations</a:t>
            </a:r>
          </a:p>
          <a:p>
            <a:pPr lvl="3">
              <a:buFontTx/>
              <a:buChar char="•"/>
            </a:pPr>
            <a:r>
              <a:rPr lang="en-US" altLang="en-US" dirty="0"/>
              <a:t>may contribute to acting out</a:t>
            </a:r>
          </a:p>
          <a:p>
            <a:pPr lvl="3">
              <a:buFontTx/>
              <a:buChar char="•"/>
            </a:pPr>
            <a:r>
              <a:rPr lang="en-US" altLang="en-US" dirty="0"/>
              <a:t>aggressive behaviors.  </a:t>
            </a:r>
          </a:p>
          <a:p>
            <a:pPr>
              <a:buFontTx/>
              <a:buChar char="•"/>
            </a:pPr>
            <a:r>
              <a:rPr lang="en-US" altLang="en-US" dirty="0"/>
              <a:t>Even if the individuals are not impaired, they may be unhappy that the agencies are involved in their lives.</a:t>
            </a:r>
          </a:p>
          <a:p>
            <a:pPr lvl="1">
              <a:buFontTx/>
              <a:buChar char="•"/>
            </a:pPr>
            <a:r>
              <a:rPr lang="en-US" altLang="en-US" dirty="0">
                <a:latin typeface="Arial" panose="020B0604020202020204" pitchFamily="34" charset="0"/>
              </a:rPr>
              <a:t>CPS</a:t>
            </a:r>
          </a:p>
          <a:p>
            <a:pPr lvl="1">
              <a:buFontTx/>
              <a:buChar char="•"/>
            </a:pPr>
            <a:r>
              <a:rPr lang="en-US" altLang="en-US" dirty="0">
                <a:latin typeface="Arial" panose="020B0604020202020204" pitchFamily="34" charset="0"/>
              </a:rPr>
              <a:t>Court services</a:t>
            </a:r>
          </a:p>
          <a:p>
            <a:pPr lvl="1">
              <a:buFontTx/>
              <a:buChar char="•"/>
            </a:pPr>
            <a:r>
              <a:rPr lang="en-US" altLang="en-US" dirty="0">
                <a:latin typeface="Arial" panose="020B0604020202020204" pitchFamily="34" charset="0"/>
              </a:rPr>
              <a:t>Hospital</a:t>
            </a:r>
          </a:p>
          <a:p>
            <a:pPr lvl="1">
              <a:buFontTx/>
              <a:buChar char="•"/>
            </a:pPr>
            <a:r>
              <a:rPr lang="en-US" altLang="en-US" dirty="0">
                <a:latin typeface="Arial" panose="020B0604020202020204" pitchFamily="34" charset="0"/>
              </a:rPr>
              <a:t>Mental health facility</a:t>
            </a:r>
          </a:p>
          <a:p>
            <a:pPr marL="457200" lvl="1" indent="0">
              <a:buNone/>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The risk of violence is real and could occur no matter the economic, social, gender or racial make up of a community. </a:t>
            </a:r>
          </a:p>
        </p:txBody>
      </p:sp>
    </p:spTree>
    <p:extLst>
      <p:ext uri="{BB962C8B-B14F-4D97-AF65-F5344CB8AC3E}">
        <p14:creationId xmlns:p14="http://schemas.microsoft.com/office/powerpoint/2010/main" val="384003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Basic Rules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lvl="0"/>
            <a:r>
              <a:rPr lang="en-US" dirty="0"/>
              <a:t>Many agencies have specific training related to the populations they serve</a:t>
            </a:r>
          </a:p>
          <a:p>
            <a:pPr lvl="1"/>
            <a:r>
              <a:rPr lang="en-US" dirty="0"/>
              <a:t>Working in the community</a:t>
            </a:r>
          </a:p>
          <a:p>
            <a:pPr lvl="1"/>
            <a:r>
              <a:rPr lang="en-US" dirty="0"/>
              <a:t>Working in the client's environment</a:t>
            </a:r>
          </a:p>
          <a:p>
            <a:pPr lvl="1"/>
            <a:r>
              <a:rPr lang="en-US" dirty="0"/>
              <a:t>Working in an office setting</a:t>
            </a:r>
          </a:p>
          <a:p>
            <a:pPr lvl="0"/>
            <a:r>
              <a:rPr lang="en-US" dirty="0"/>
              <a:t>Basic rules that apply to all settings:</a:t>
            </a:r>
          </a:p>
          <a:p>
            <a:pPr lvl="1"/>
            <a:r>
              <a:rPr lang="en-US" sz="2200" dirty="0"/>
              <a:t>Keep your valuables safe (cell phones, keys, money, credit cards…..</a:t>
            </a:r>
          </a:p>
          <a:p>
            <a:pPr lvl="1"/>
            <a:r>
              <a:rPr lang="en-US" sz="2400" dirty="0"/>
              <a:t>Be aware our clients may be highly emotional, impaired and have poor impulse control </a:t>
            </a:r>
          </a:p>
          <a:p>
            <a:pPr lvl="1"/>
            <a:r>
              <a:rPr lang="en-US" sz="2400" dirty="0"/>
              <a:t>Do not allow yourself to be cut off from an escape by clients </a:t>
            </a:r>
          </a:p>
          <a:p>
            <a:pPr lvl="1"/>
            <a:r>
              <a:rPr lang="en-US" sz="2400" dirty="0"/>
              <a:t>Be aware of your social media accounts,  phone numbers, email... Do not put your personal information “out there” for everyone to see</a:t>
            </a:r>
          </a:p>
          <a:p>
            <a:pPr marL="914400" lvl="2" indent="0">
              <a:buNone/>
            </a:pPr>
            <a:endParaRPr lang="en-US" dirty="0"/>
          </a:p>
          <a:p>
            <a:endParaRPr lang="en-US" dirty="0"/>
          </a:p>
        </p:txBody>
      </p:sp>
    </p:spTree>
    <p:extLst>
      <p:ext uri="{BB962C8B-B14F-4D97-AF65-F5344CB8AC3E}">
        <p14:creationId xmlns:p14="http://schemas.microsoft.com/office/powerpoint/2010/main" val="266511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Always be in the </a:t>
            </a:r>
            <a:r>
              <a:rPr lang="en-US" u="sng" dirty="0"/>
              <a:t>K.N.O.W</a:t>
            </a:r>
            <a:r>
              <a:rPr lang="en-US" dirty="0"/>
              <a:t>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47500" lnSpcReduction="20000"/>
          </a:bodyPr>
          <a:lstStyle/>
          <a:p>
            <a:pPr lvl="1"/>
            <a:r>
              <a:rPr lang="en-US" sz="9600" u="sng" dirty="0"/>
              <a:t>K</a:t>
            </a:r>
            <a:r>
              <a:rPr lang="en-US" sz="9600" dirty="0"/>
              <a:t>now the Population </a:t>
            </a:r>
          </a:p>
          <a:p>
            <a:pPr marL="365760" lvl="1" indent="0">
              <a:buNone/>
            </a:pPr>
            <a:endParaRPr lang="en-US" sz="9600" dirty="0"/>
          </a:p>
          <a:p>
            <a:pPr lvl="1"/>
            <a:r>
              <a:rPr lang="en-US" sz="9600" u="sng" dirty="0"/>
              <a:t>N</a:t>
            </a:r>
            <a:r>
              <a:rPr lang="en-US" sz="9600" dirty="0"/>
              <a:t>otify Supervisors of your location</a:t>
            </a:r>
          </a:p>
          <a:p>
            <a:pPr marL="365760" lvl="1" indent="0">
              <a:buNone/>
            </a:pPr>
            <a:r>
              <a:rPr lang="en-US" sz="9600" dirty="0"/>
              <a:t> </a:t>
            </a:r>
          </a:p>
          <a:p>
            <a:pPr lvl="1"/>
            <a:r>
              <a:rPr lang="en-US" sz="9600" u="sng" dirty="0"/>
              <a:t>O</a:t>
            </a:r>
            <a:r>
              <a:rPr lang="en-US" sz="9600" dirty="0"/>
              <a:t>bserve and asses the situation</a:t>
            </a:r>
          </a:p>
          <a:p>
            <a:pPr lvl="1"/>
            <a:endParaRPr lang="en-US" sz="9600" u="sng" dirty="0"/>
          </a:p>
          <a:p>
            <a:pPr lvl="1"/>
            <a:r>
              <a:rPr lang="en-US" sz="9600" u="sng" dirty="0"/>
              <a:t>W</a:t>
            </a:r>
            <a:r>
              <a:rPr lang="en-US" sz="9600" dirty="0"/>
              <a:t>ear a Noise making devise</a:t>
            </a:r>
          </a:p>
          <a:p>
            <a:pPr lvl="1"/>
            <a:endParaRPr lang="en-US" dirty="0"/>
          </a:p>
        </p:txBody>
      </p:sp>
    </p:spTree>
    <p:extLst>
      <p:ext uri="{BB962C8B-B14F-4D97-AF65-F5344CB8AC3E}">
        <p14:creationId xmlns:p14="http://schemas.microsoft.com/office/powerpoint/2010/main" val="414247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Know your population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25000" lnSpcReduction="20000"/>
          </a:bodyPr>
          <a:lstStyle/>
          <a:p>
            <a:r>
              <a:rPr lang="en-US" sz="11200" dirty="0"/>
              <a:t>Learn about the population you work with</a:t>
            </a:r>
          </a:p>
          <a:p>
            <a:pPr lvl="1"/>
            <a:r>
              <a:rPr lang="en-US" sz="11200" dirty="0"/>
              <a:t>Discuss personal history	</a:t>
            </a:r>
          </a:p>
          <a:p>
            <a:pPr lvl="2"/>
            <a:r>
              <a:rPr lang="en-US" sz="11200" dirty="0" err="1"/>
              <a:t>Hx</a:t>
            </a:r>
            <a:r>
              <a:rPr lang="en-US" sz="11200" dirty="0"/>
              <a:t> Gang association</a:t>
            </a:r>
          </a:p>
          <a:p>
            <a:pPr lvl="2"/>
            <a:r>
              <a:rPr lang="en-US" sz="11200" dirty="0" err="1"/>
              <a:t>Hx</a:t>
            </a:r>
            <a:r>
              <a:rPr lang="en-US" sz="11200" dirty="0"/>
              <a:t> of violence</a:t>
            </a:r>
          </a:p>
          <a:p>
            <a:pPr lvl="2"/>
            <a:r>
              <a:rPr lang="en-US" sz="11200" dirty="0" err="1"/>
              <a:t>Hx</a:t>
            </a:r>
            <a:r>
              <a:rPr lang="en-US" sz="11200" dirty="0"/>
              <a:t> of alcohol / drug abuse</a:t>
            </a:r>
          </a:p>
          <a:p>
            <a:pPr marL="274320" lvl="2">
              <a:spcBef>
                <a:spcPts val="1800"/>
              </a:spcBef>
            </a:pPr>
            <a:r>
              <a:rPr lang="en-US" sz="11200" dirty="0"/>
              <a:t>Should you:</a:t>
            </a:r>
          </a:p>
          <a:p>
            <a:pPr marL="548640" lvl="3">
              <a:spcBef>
                <a:spcPts val="1800"/>
              </a:spcBef>
            </a:pPr>
            <a:r>
              <a:rPr lang="en-US" sz="11200" dirty="0"/>
              <a:t>Keep door open when meting with them? </a:t>
            </a:r>
          </a:p>
          <a:p>
            <a:pPr marL="548640" lvl="3">
              <a:spcBef>
                <a:spcPts val="1800"/>
              </a:spcBef>
            </a:pPr>
            <a:r>
              <a:rPr lang="en-US" sz="11200" dirty="0"/>
              <a:t>Should you meet in a public place?</a:t>
            </a:r>
          </a:p>
          <a:p>
            <a:r>
              <a:rPr lang="en-US" sz="11200" dirty="0"/>
              <a:t>If there is…… what do you do?</a:t>
            </a:r>
          </a:p>
          <a:p>
            <a:pPr lvl="1"/>
            <a:r>
              <a:rPr lang="en-US" sz="11200" dirty="0"/>
              <a:t>Immediate danger</a:t>
            </a:r>
          </a:p>
          <a:p>
            <a:pPr lvl="1"/>
            <a:r>
              <a:rPr lang="en-US" sz="11200" dirty="0"/>
              <a:t>Weapons</a:t>
            </a:r>
          </a:p>
          <a:p>
            <a:pPr lvl="1"/>
            <a:endParaRPr lang="en-US" dirty="0"/>
          </a:p>
        </p:txBody>
      </p:sp>
    </p:spTree>
    <p:extLst>
      <p:ext uri="{BB962C8B-B14F-4D97-AF65-F5344CB8AC3E}">
        <p14:creationId xmlns:p14="http://schemas.microsoft.com/office/powerpoint/2010/main" val="95678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Notify others of your location</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a:buFont typeface="Wingdings" panose="05000000000000000000" pitchFamily="2" charset="2"/>
              <a:buChar char="§"/>
            </a:pPr>
            <a:r>
              <a:rPr lang="en-US" sz="5100" dirty="0"/>
              <a:t> </a:t>
            </a:r>
            <a:r>
              <a:rPr lang="en-US" sz="3200" dirty="0"/>
              <a:t>Make sure:</a:t>
            </a:r>
          </a:p>
          <a:p>
            <a:pPr lvl="1">
              <a:buFont typeface="Wingdings" panose="05000000000000000000" pitchFamily="2" charset="2"/>
              <a:buChar char="§"/>
            </a:pPr>
            <a:r>
              <a:rPr lang="en-US" sz="3200" dirty="0"/>
              <a:t>Supervisor knows where you are</a:t>
            </a:r>
          </a:p>
          <a:p>
            <a:pPr lvl="1">
              <a:buFont typeface="Wingdings" panose="05000000000000000000" pitchFamily="2" charset="2"/>
              <a:buChar char="§"/>
            </a:pPr>
            <a:r>
              <a:rPr lang="en-US" sz="3200" dirty="0"/>
              <a:t>Who you are going to see</a:t>
            </a:r>
          </a:p>
          <a:p>
            <a:pPr lvl="1">
              <a:buFont typeface="Wingdings" panose="05000000000000000000" pitchFamily="2" charset="2"/>
              <a:buChar char="§"/>
            </a:pPr>
            <a:r>
              <a:rPr lang="en-US" sz="3200" dirty="0"/>
              <a:t>Keep your cell with you</a:t>
            </a:r>
          </a:p>
          <a:p>
            <a:pPr lvl="2">
              <a:buFont typeface="Wingdings" panose="05000000000000000000" pitchFamily="2" charset="2"/>
              <a:buChar char="§"/>
            </a:pPr>
            <a:r>
              <a:rPr lang="en-US" sz="2200" dirty="0"/>
              <a:t>Check in calls</a:t>
            </a:r>
          </a:p>
          <a:p>
            <a:pPr lvl="2">
              <a:buFont typeface="Wingdings" panose="05000000000000000000" pitchFamily="2" charset="2"/>
              <a:buChar char="§"/>
            </a:pPr>
            <a:r>
              <a:rPr lang="en-US" sz="2200" dirty="0"/>
              <a:t>Text updates</a:t>
            </a:r>
          </a:p>
          <a:p>
            <a:pPr lvl="2">
              <a:buFont typeface="Wingdings" panose="05000000000000000000" pitchFamily="2" charset="2"/>
              <a:buChar char="§"/>
            </a:pPr>
            <a:r>
              <a:rPr lang="en-US" sz="2200" dirty="0"/>
              <a:t>Update any changes to calendar</a:t>
            </a:r>
          </a:p>
          <a:p>
            <a:pPr lvl="2">
              <a:buFont typeface="Wingdings" panose="05000000000000000000" pitchFamily="2" charset="2"/>
              <a:buChar char="§"/>
            </a:pPr>
            <a:r>
              <a:rPr lang="en-US" sz="2200" dirty="0"/>
              <a:t>Call for help</a:t>
            </a:r>
          </a:p>
          <a:p>
            <a:pPr marL="914400" lvl="2" indent="0">
              <a:buNone/>
            </a:pPr>
            <a:endParaRPr lang="en-US" dirty="0"/>
          </a:p>
          <a:p>
            <a:endParaRPr lang="en-US" dirty="0"/>
          </a:p>
        </p:txBody>
      </p:sp>
    </p:spTree>
    <p:extLst>
      <p:ext uri="{BB962C8B-B14F-4D97-AF65-F5344CB8AC3E}">
        <p14:creationId xmlns:p14="http://schemas.microsoft.com/office/powerpoint/2010/main" val="211037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b="1" dirty="0"/>
              <a:t>Final thoughts / Implications </a:t>
            </a:r>
            <a:endParaRPr lang="en-US" dirty="0"/>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fontScale="85000" lnSpcReduction="20000"/>
          </a:bodyPr>
          <a:lstStyle/>
          <a:p>
            <a:r>
              <a:rPr lang="en-US" sz="3200" dirty="0"/>
              <a:t>Always:</a:t>
            </a:r>
          </a:p>
          <a:p>
            <a:pPr lvl="1"/>
            <a:r>
              <a:rPr lang="en-US" sz="3000" dirty="0"/>
              <a:t>Notify authorities if appropriate</a:t>
            </a:r>
          </a:p>
          <a:p>
            <a:pPr lvl="1"/>
            <a:r>
              <a:rPr lang="en-US" sz="3000" dirty="0"/>
              <a:t>Talk to your supervisor about any safety concerns</a:t>
            </a:r>
          </a:p>
          <a:p>
            <a:pPr lvl="1"/>
            <a:r>
              <a:rPr lang="en-US" sz="3000" dirty="0"/>
              <a:t>Talk with your field instructor so they are aware of the situation</a:t>
            </a:r>
          </a:p>
          <a:p>
            <a:pPr lvl="1"/>
            <a:r>
              <a:rPr lang="en-US" sz="3000" dirty="0"/>
              <a:t>Notify the Field Liaison and Field Director so that we are aware of the situation</a:t>
            </a:r>
          </a:p>
          <a:p>
            <a:pPr lvl="1"/>
            <a:r>
              <a:rPr lang="en-US" sz="3000" dirty="0"/>
              <a:t>Debrief, Document, Do Self-Care	</a:t>
            </a:r>
          </a:p>
          <a:p>
            <a:r>
              <a:rPr lang="en-US" sz="3200" dirty="0"/>
              <a:t>Safety is essential to your success</a:t>
            </a:r>
          </a:p>
          <a:p>
            <a:pPr lvl="1"/>
            <a:r>
              <a:rPr lang="en-US" sz="3000" dirty="0"/>
              <a:t>You cannot help if you are afraid for your wellbeing</a:t>
            </a:r>
          </a:p>
          <a:p>
            <a:pPr lvl="2"/>
            <a:r>
              <a:rPr lang="en-US" sz="2800" dirty="0"/>
              <a:t>Therefore</a:t>
            </a:r>
          </a:p>
          <a:p>
            <a:pPr lvl="3"/>
            <a:r>
              <a:rPr lang="en-US" sz="2600" dirty="0"/>
              <a:t>Important to identify dangerous individuals/situations</a:t>
            </a:r>
          </a:p>
          <a:p>
            <a:pPr lvl="3"/>
            <a:r>
              <a:rPr lang="en-US" sz="2600" dirty="0"/>
              <a:t>Know how to respond</a:t>
            </a:r>
          </a:p>
          <a:p>
            <a:pPr lvl="3"/>
            <a:r>
              <a:rPr lang="en-US" sz="2600" dirty="0"/>
              <a:t>Maintain awareness</a:t>
            </a:r>
          </a:p>
          <a:p>
            <a:pPr lvl="3"/>
            <a:r>
              <a:rPr lang="en-US" sz="2600" dirty="0"/>
              <a:t>Be proactive</a:t>
            </a:r>
          </a:p>
          <a:p>
            <a:pPr lvl="3"/>
            <a:r>
              <a:rPr lang="en-US" sz="2600" dirty="0"/>
              <a:t>Leads to the ability to do your job</a:t>
            </a:r>
          </a:p>
          <a:p>
            <a:pPr marL="914400" lvl="2" indent="0">
              <a:buNone/>
            </a:pPr>
            <a:endParaRPr lang="en-US" dirty="0"/>
          </a:p>
          <a:p>
            <a:endParaRPr lang="en-US" dirty="0"/>
          </a:p>
        </p:txBody>
      </p:sp>
    </p:spTree>
    <p:extLst>
      <p:ext uri="{BB962C8B-B14F-4D97-AF65-F5344CB8AC3E}">
        <p14:creationId xmlns:p14="http://schemas.microsoft.com/office/powerpoint/2010/main" val="319384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 THANK YOU!!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3154547" y="2725284"/>
            <a:ext cx="9146310" cy="1799318"/>
          </a:xfrm>
        </p:spPr>
        <p:txBody>
          <a:bodyPr>
            <a:normAutofit/>
          </a:bodyPr>
          <a:lstStyle/>
          <a:p>
            <a:r>
              <a:rPr lang="en-US" sz="8000" dirty="0"/>
              <a:t>QUESTIONS ???</a:t>
            </a:r>
          </a:p>
        </p:txBody>
      </p:sp>
    </p:spTree>
    <p:extLst>
      <p:ext uri="{BB962C8B-B14F-4D97-AF65-F5344CB8AC3E}">
        <p14:creationId xmlns:p14="http://schemas.microsoft.com/office/powerpoint/2010/main" val="32876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90" y="1825624"/>
            <a:ext cx="9146310" cy="5032375"/>
          </a:xfrm>
        </p:spPr>
        <p:txBody>
          <a:bodyPr>
            <a:normAutofit fontScale="92500" lnSpcReduction="20000"/>
          </a:bodyPr>
          <a:lstStyle/>
          <a:p>
            <a:r>
              <a:rPr lang="en-US" dirty="0"/>
              <a:t>GEN 12-14 hrs./week</a:t>
            </a:r>
          </a:p>
          <a:p>
            <a:pPr lvl="1"/>
            <a:r>
              <a:rPr lang="en-US" dirty="0"/>
              <a:t>200 hours each semester, 400 total hours</a:t>
            </a:r>
          </a:p>
          <a:p>
            <a:r>
              <a:rPr lang="en-US" dirty="0"/>
              <a:t>ADV 16-18 hrs./week</a:t>
            </a:r>
          </a:p>
          <a:p>
            <a:pPr lvl="1"/>
            <a:r>
              <a:rPr lang="en-US" dirty="0"/>
              <a:t>250 hours each semester, 500 total hours</a:t>
            </a:r>
          </a:p>
          <a:p>
            <a:r>
              <a:rPr lang="en-US" dirty="0"/>
              <a:t>Field Instructor Qualifications</a:t>
            </a:r>
          </a:p>
          <a:p>
            <a:pPr lvl="1"/>
            <a:r>
              <a:rPr lang="en-US" dirty="0"/>
              <a:t>MSW (post 2 years), LMSW, LSCSW, LCSW</a:t>
            </a:r>
          </a:p>
          <a:p>
            <a:pPr lvl="1"/>
            <a:r>
              <a:rPr lang="en-US" dirty="0"/>
              <a:t>Must meet with field instructor 1 hour each week</a:t>
            </a:r>
          </a:p>
          <a:p>
            <a:pPr lvl="2"/>
            <a:r>
              <a:rPr lang="en-US" dirty="0"/>
              <a:t>If you do not meet with your field instructor, those hours will not count</a:t>
            </a:r>
          </a:p>
          <a:p>
            <a:pPr lvl="2"/>
            <a:r>
              <a:rPr lang="en-US" dirty="0"/>
              <a:t>If your field instructor is not available during one of your weeks, connect with your field liaison for supervision</a:t>
            </a:r>
          </a:p>
          <a:p>
            <a:r>
              <a:rPr lang="en-US" dirty="0"/>
              <a:t>Agency doesn’t have a social worker</a:t>
            </a:r>
          </a:p>
          <a:p>
            <a:pPr lvl="1"/>
            <a:r>
              <a:rPr lang="en-US" dirty="0"/>
              <a:t>We will find an off-site field instructor (not within the agency) to complete your supervision</a:t>
            </a:r>
          </a:p>
          <a:p>
            <a:pPr lvl="1"/>
            <a:r>
              <a:rPr lang="en-US" dirty="0"/>
              <a:t>Agency designates a Field Supervisor (On-Site Supervisor)</a:t>
            </a:r>
          </a:p>
          <a:p>
            <a:pPr lvl="2"/>
            <a:r>
              <a:rPr lang="en-US" dirty="0"/>
              <a:t>Person who is present, can provide day-to-day supervision, experienced</a:t>
            </a:r>
          </a:p>
          <a:p>
            <a:pPr marL="914400" lvl="2" indent="0">
              <a:buNone/>
            </a:pPr>
            <a:endParaRPr lang="en-US" dirty="0"/>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423972"/>
            <a:ext cx="9842080" cy="5301568"/>
          </a:xfrm>
        </p:spPr>
        <p:txBody>
          <a:bodyPr>
            <a:normAutofit lnSpcReduction="10000"/>
          </a:bodyPr>
          <a:lstStyle/>
          <a:p>
            <a:r>
              <a:rPr lang="en-US" sz="2600" b="1" dirty="0"/>
              <a:t>Refer to document </a:t>
            </a:r>
          </a:p>
          <a:p>
            <a:r>
              <a:rPr lang="en-US" sz="2600" b="1" dirty="0"/>
              <a:t>50% of hours should be entered as direct practice hours</a:t>
            </a:r>
          </a:p>
          <a:p>
            <a:pPr lvl="1"/>
            <a:r>
              <a:rPr lang="en-US" b="1" dirty="0"/>
              <a:t>When entering your Direct Hours in Sonia, you must select a sub-activity </a:t>
            </a:r>
          </a:p>
          <a:p>
            <a:pPr lvl="1"/>
            <a:r>
              <a:rPr lang="en-US" sz="2400" b="1" dirty="0"/>
              <a:t>Must enter appropriately in Sonia Field Practicum software </a:t>
            </a:r>
          </a:p>
          <a:p>
            <a:pPr lvl="1"/>
            <a:r>
              <a:rPr lang="en-US" sz="2400" b="1" dirty="0"/>
              <a:t>Sonia collects and tracks hours </a:t>
            </a:r>
          </a:p>
          <a:p>
            <a:r>
              <a:rPr lang="en-US" b="1" dirty="0"/>
              <a:t>Self-Care Hours </a:t>
            </a:r>
          </a:p>
          <a:p>
            <a:pPr lvl="1"/>
            <a:r>
              <a:rPr lang="en-US" sz="1600" i="0" dirty="0">
                <a:effectLst/>
                <a:latin typeface="Calibri" panose="020F0502020204030204" pitchFamily="34" charset="0"/>
                <a:ea typeface="Times New Roman" panose="02020603050405020304" pitchFamily="18" charset="0"/>
              </a:rPr>
              <a:t>Student’s may have no more than 1 logged</a:t>
            </a:r>
            <a:r>
              <a:rPr lang="en-US" sz="1600" i="0" dirty="0">
                <a:latin typeface="Calibri" panose="020F0502020204030204" pitchFamily="34" charset="0"/>
                <a:ea typeface="Times New Roman" panose="02020603050405020304" pitchFamily="18" charset="0"/>
              </a:rPr>
              <a:t> </a:t>
            </a:r>
            <a:r>
              <a:rPr lang="en-US" sz="1600" i="0" dirty="0">
                <a:effectLst/>
                <a:latin typeface="Calibri" panose="020F0502020204030204" pitchFamily="34" charset="0"/>
                <a:ea typeface="Times New Roman" panose="02020603050405020304" pitchFamily="18" charset="0"/>
              </a:rPr>
              <a:t>self-care hour each week! To count your self-care hour, you must:</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Review during your supervision what your self-care activity(</a:t>
            </a:r>
            <a:r>
              <a:rPr lang="en-US" sz="1200" dirty="0" err="1">
                <a:effectLst/>
                <a:latin typeface="Calibri" panose="020F0502020204030204" pitchFamily="34" charset="0"/>
                <a:ea typeface="Times New Roman" panose="02020603050405020304" pitchFamily="18" charset="0"/>
              </a:rPr>
              <a:t>ies</a:t>
            </a:r>
            <a:r>
              <a:rPr lang="en-US" sz="1200" dirty="0">
                <a:effectLst/>
                <a:latin typeface="Calibri" panose="020F0502020204030204" pitchFamily="34" charset="0"/>
                <a:ea typeface="Times New Roman" panose="02020603050405020304" pitchFamily="18" charset="0"/>
              </a:rPr>
              <a:t>) was/were and how that time impacted you. </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When recording your self-care hour in Sonia (select the self-care tab in drop down box), make sure to include a description of the self-care activity(</a:t>
            </a:r>
            <a:r>
              <a:rPr lang="en-US" sz="1200" dirty="0" err="1">
                <a:effectLst/>
                <a:latin typeface="Calibri" panose="020F0502020204030204" pitchFamily="34" charset="0"/>
                <a:ea typeface="Times New Roman" panose="02020603050405020304" pitchFamily="18" charset="0"/>
              </a:rPr>
              <a:t>ies</a:t>
            </a:r>
            <a:r>
              <a:rPr lang="en-US" sz="1200" dirty="0">
                <a:effectLst/>
                <a:latin typeface="Calibri" panose="020F0502020204030204" pitchFamily="34" charset="0"/>
                <a:ea typeface="Times New Roman" panose="02020603050405020304" pitchFamily="18" charset="0"/>
              </a:rPr>
              <a:t>) you completed.  </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You could have up to 15 hours of self-care during each semester, these hours will be included in your total number of required hours each semester. Please note, </a:t>
            </a:r>
            <a:r>
              <a:rPr lang="en-US" sz="1200" dirty="0">
                <a:latin typeface="Calibri" panose="020F0502020204030204" pitchFamily="34" charset="0"/>
                <a:ea typeface="Times New Roman" panose="02020603050405020304" pitchFamily="18" charset="0"/>
              </a:rPr>
              <a:t>s</a:t>
            </a:r>
            <a:r>
              <a:rPr lang="en-US" sz="1200" dirty="0">
                <a:effectLst/>
                <a:latin typeface="Calibri" panose="020F0502020204030204" pitchFamily="34" charset="0"/>
                <a:ea typeface="Times New Roman" panose="02020603050405020304" pitchFamily="18" charset="0"/>
              </a:rPr>
              <a:t>tudent’s must still complete their practicum hours through Week 15, adding these self-care hours would not allow you to end practicum early.  </a:t>
            </a:r>
            <a:endParaRPr lang="en-US" sz="1200" b="1" dirty="0"/>
          </a:p>
          <a:p>
            <a:r>
              <a:rPr lang="en-US" b="1" dirty="0"/>
              <a:t>Clinical Intensives –</a:t>
            </a:r>
            <a:r>
              <a:rPr lang="en-US" b="1" u="sng" dirty="0"/>
              <a:t> Advanced year students only</a:t>
            </a:r>
          </a:p>
          <a:p>
            <a:pPr lvl="1"/>
            <a:r>
              <a:rPr lang="en-US" b="1" dirty="0"/>
              <a:t>December 9, 10, or 11 (Virtual); May during Finals Week (On campus)</a:t>
            </a:r>
          </a:p>
          <a:p>
            <a:pPr lvl="1"/>
            <a:r>
              <a:rPr lang="en-US" b="1" dirty="0"/>
              <a:t>Counts toward practicum hours as indirect hours, it is okay to not have supervision this week. </a:t>
            </a:r>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SOCW 830 (GEN)/880 (ADV)</a:t>
            </a:r>
            <a:br>
              <a:rPr lang="en-US" dirty="0"/>
            </a:br>
            <a:r>
              <a:rPr lang="en-US" dirty="0"/>
              <a:t>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lstStyle/>
          <a:p>
            <a:pPr marL="63500" marR="560070">
              <a:lnSpc>
                <a:spcPct val="115000"/>
              </a:lnSpc>
              <a:spcBef>
                <a:spcPts val="0"/>
              </a:spcBef>
              <a:spcAft>
                <a:spcPts val="0"/>
              </a:spcAft>
            </a:pPr>
            <a:r>
              <a:rPr lang="en-US" dirty="0">
                <a:effectLst/>
                <a:latin typeface="Avenir Book Oblique" panose="02000503020000020003"/>
                <a:ea typeface="Calibri" panose="020F0502020204030204" pitchFamily="34" charset="0"/>
              </a:rPr>
              <a:t>Requires</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a</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number</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of assignments</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that are</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directly</a:t>
            </a:r>
            <a:r>
              <a:rPr lang="en-US" spc="-1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related to</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your </a:t>
            </a:r>
            <a:r>
              <a:rPr lang="en-US"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spc="-285" dirty="0">
                <a:effectLst/>
                <a:latin typeface="Avenir Book Oblique" panose="02000503020000020003"/>
                <a:ea typeface="Calibri" panose="020F0502020204030204" pitchFamily="34" charset="0"/>
              </a:rPr>
              <a:t>Students  </a:t>
            </a:r>
            <a:r>
              <a:rPr lang="en-US" sz="2400"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a:t>
            </a:r>
          </a:p>
          <a:p>
            <a:pPr marL="0" indent="0">
              <a:buNone/>
            </a:pPr>
            <a:endParaRPr lang="en-US" dirty="0"/>
          </a:p>
        </p:txBody>
      </p:sp>
    </p:spTree>
    <p:extLst>
      <p:ext uri="{BB962C8B-B14F-4D97-AF65-F5344CB8AC3E}">
        <p14:creationId xmlns:p14="http://schemas.microsoft.com/office/powerpoint/2010/main" val="4854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a:bodyPr>
          <a:lstStyle/>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Site visits each semester</a:t>
            </a:r>
          </a:p>
          <a:p>
            <a:pPr lvl="1"/>
            <a:r>
              <a:rPr lang="en-US" b="1" dirty="0"/>
              <a:t>Minimum of two each semester (15-30 minutes)</a:t>
            </a:r>
          </a:p>
          <a:p>
            <a:pPr lvl="2"/>
            <a:r>
              <a:rPr lang="en-US" b="1" dirty="0"/>
              <a:t>In-person or </a:t>
            </a:r>
            <a:r>
              <a:rPr lang="en-US" b="1" dirty="0" err="1"/>
              <a:t>Televideo</a:t>
            </a:r>
            <a:endParaRPr lang="en-US" b="1" dirty="0"/>
          </a:p>
          <a:p>
            <a:r>
              <a:rPr lang="en-US" b="1" dirty="0"/>
              <a:t>Students/Field 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lvl="1">
              <a:buFont typeface="Wingdings" panose="05000000000000000000" pitchFamily="2" charset="2"/>
              <a:buChar char="v"/>
            </a:pPr>
            <a:r>
              <a:rPr lang="en-US" b="1" dirty="0"/>
              <a:t>Your field liaison will be the same for both Fall/</a:t>
            </a:r>
            <a:r>
              <a:rPr lang="en-US" b="1"/>
              <a:t>Spring semester!</a:t>
            </a:r>
            <a:endParaRPr lang="en-US" b="1" dirty="0"/>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92500" lnSpcReduction="20000"/>
          </a:bodyPr>
          <a:lstStyle/>
          <a:p>
            <a:r>
              <a:rPr lang="en-US" sz="2800" b="1" dirty="0"/>
              <a:t>Liaisons will connect with you and your field instructor </a:t>
            </a:r>
          </a:p>
          <a:p>
            <a:pPr lvl="2"/>
            <a:r>
              <a:rPr lang="en-US" sz="2600" b="1" dirty="0"/>
              <a:t>1</a:t>
            </a:r>
            <a:r>
              <a:rPr lang="en-US" sz="2600" b="1" baseline="30000" dirty="0"/>
              <a:t>st</a:t>
            </a:r>
            <a:r>
              <a:rPr lang="en-US" sz="2600" b="1" dirty="0"/>
              <a:t> site visits, 9/9 – 9/20</a:t>
            </a:r>
          </a:p>
          <a:p>
            <a:pPr lvl="2"/>
            <a:r>
              <a:rPr lang="en-US" sz="2600" b="1" dirty="0"/>
              <a:t>2</a:t>
            </a:r>
            <a:r>
              <a:rPr lang="en-US" sz="2600" b="1" baseline="30000" dirty="0"/>
              <a:t>nd</a:t>
            </a:r>
            <a:r>
              <a:rPr lang="en-US" sz="2600" b="1" dirty="0"/>
              <a:t> site visits, 10/28 – 11/15</a:t>
            </a:r>
          </a:p>
          <a:p>
            <a:r>
              <a:rPr lang="en-US" sz="2600" b="1" dirty="0"/>
              <a:t>SWEAP </a:t>
            </a:r>
          </a:p>
          <a:p>
            <a:pPr lvl="1"/>
            <a:r>
              <a:rPr lang="en-US" sz="2200" b="1" dirty="0"/>
              <a:t>Students will receive a link through email to complete the Entrance Assessment in August.</a:t>
            </a:r>
          </a:p>
          <a:p>
            <a:pPr lvl="1"/>
            <a:r>
              <a:rPr lang="en-US" sz="2200" b="1" dirty="0"/>
              <a:t>Students will receive a link through email to complete the Curriculum &amp; Exit Assessment at the end of the academic year. </a:t>
            </a:r>
          </a:p>
          <a:p>
            <a:r>
              <a:rPr lang="en-US" sz="2600" b="1" dirty="0"/>
              <a:t>Mid-term FPPAI (GEN) or SFPPAI (ADV) due </a:t>
            </a:r>
            <a:r>
              <a:rPr lang="en-US" sz="2600" b="1" dirty="0">
                <a:effectLst/>
              </a:rPr>
              <a:t>10/11 </a:t>
            </a:r>
          </a:p>
          <a:p>
            <a:pPr lvl="1"/>
            <a:r>
              <a:rPr lang="en-US" sz="2200" b="1" dirty="0">
                <a:effectLst/>
              </a:rPr>
              <a:t>Completed in Sonia / done collaboratively with the FI and student</a:t>
            </a:r>
          </a:p>
          <a:p>
            <a:r>
              <a:rPr lang="en-US" sz="2600" b="1" dirty="0"/>
              <a:t>Fall Break</a:t>
            </a:r>
          </a:p>
          <a:p>
            <a:pPr lvl="1"/>
            <a:r>
              <a:rPr lang="en-US" sz="2400" b="1" dirty="0"/>
              <a:t>November 25-29</a:t>
            </a:r>
          </a:p>
          <a:p>
            <a:r>
              <a:rPr lang="en-US" sz="2600" b="1" dirty="0"/>
              <a:t>Final FPPAI (GEN) or SFPPAI (ADV) due 12/5 (End of Week 15)</a:t>
            </a:r>
          </a:p>
          <a:p>
            <a:pPr lvl="1"/>
            <a:r>
              <a:rPr lang="en-US" sz="2300" b="1" dirty="0"/>
              <a:t>If you need to go beyond this week to finish your hours, please notify your field liaison and the field office. </a:t>
            </a:r>
          </a:p>
          <a:p>
            <a:pPr lvl="1"/>
            <a:r>
              <a:rPr lang="en-US" sz="2300" b="1" dirty="0"/>
              <a:t>A link will be emailed to the Field Instructor at the end of the semester</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Sonia - Field Software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096395" y="1364151"/>
            <a:ext cx="9910446" cy="5318659"/>
          </a:xfrm>
        </p:spPr>
        <p:txBody>
          <a:bodyPr>
            <a:normAutofit fontScale="92500" lnSpcReduction="20000"/>
          </a:bodyPr>
          <a:lstStyle/>
          <a:p>
            <a:r>
              <a:rPr lang="en-US" b="1" dirty="0"/>
              <a:t>Doesn’t like Microsoft Explorer (not sure about Edge)</a:t>
            </a:r>
          </a:p>
          <a:p>
            <a:r>
              <a:rPr lang="en-US" b="1" dirty="0"/>
              <a:t>Sonia will automatically say M-F, 8-5! We know you each have your own schedule set that works best for you and the agency.</a:t>
            </a:r>
          </a:p>
          <a:p>
            <a:r>
              <a:rPr lang="en-US" b="1" dirty="0"/>
              <a:t>Timesheet entry documented in Sonia (students)</a:t>
            </a:r>
          </a:p>
          <a:p>
            <a:pPr lvl="1"/>
            <a:r>
              <a:rPr lang="en-US" b="1" dirty="0"/>
              <a:t>Prefer daily</a:t>
            </a:r>
          </a:p>
          <a:p>
            <a:pPr lvl="1"/>
            <a:r>
              <a:rPr lang="en-US" b="1" dirty="0"/>
              <a:t>At minimum weekly</a:t>
            </a:r>
          </a:p>
          <a:p>
            <a:r>
              <a:rPr lang="en-US" b="1" dirty="0"/>
              <a:t>Field Instructor approval of hours in Sonia</a:t>
            </a:r>
          </a:p>
          <a:p>
            <a:pPr lvl="1"/>
            <a:r>
              <a:rPr lang="en-US" b="1" dirty="0"/>
              <a:t>At minimum weekly</a:t>
            </a:r>
          </a:p>
          <a:p>
            <a:pPr lvl="1"/>
            <a:r>
              <a:rPr lang="en-US" b="1" dirty="0"/>
              <a:t>Check for errors first</a:t>
            </a:r>
          </a:p>
          <a:p>
            <a:pPr lvl="2"/>
            <a:r>
              <a:rPr lang="en-US" b="1" dirty="0"/>
              <a:t>Watch the AM’s/PM’s</a:t>
            </a:r>
          </a:p>
          <a:p>
            <a:pPr lvl="2"/>
            <a:r>
              <a:rPr lang="en-US" b="1" dirty="0"/>
              <a:t>Do not enter any “breaks”</a:t>
            </a:r>
          </a:p>
          <a:p>
            <a:pPr lvl="2"/>
            <a:r>
              <a:rPr lang="en-US" b="1" dirty="0"/>
              <a:t>If approved w/error, need to contact the Field Office to reopen</a:t>
            </a:r>
          </a:p>
          <a:p>
            <a:r>
              <a:rPr lang="en-US" b="1" dirty="0"/>
              <a:t>Student Learning Agreement – completed in Sonia</a:t>
            </a:r>
          </a:p>
          <a:p>
            <a:pPr lvl="1"/>
            <a:r>
              <a:rPr lang="en-US" b="1" dirty="0"/>
              <a:t>1</a:t>
            </a:r>
            <a:r>
              <a:rPr lang="en-US" b="1" baseline="30000" dirty="0"/>
              <a:t>st</a:t>
            </a:r>
            <a:r>
              <a:rPr lang="en-US" b="1" dirty="0"/>
              <a:t> submission due – 9/5</a:t>
            </a:r>
          </a:p>
          <a:p>
            <a:pPr lvl="1"/>
            <a:r>
              <a:rPr lang="en-US" b="1" dirty="0"/>
              <a:t>Liaison Feedback due – 9/12</a:t>
            </a:r>
          </a:p>
          <a:p>
            <a:pPr lvl="1"/>
            <a:r>
              <a:rPr lang="en-US" b="1" dirty="0"/>
              <a:t>Final submission due – 9/19</a:t>
            </a:r>
          </a:p>
          <a:p>
            <a:pPr marL="457200" lvl="1" indent="0">
              <a:buNone/>
            </a:pPr>
            <a:endParaRPr lang="en-US" b="1" dirty="0"/>
          </a:p>
          <a:p>
            <a:pPr lvl="1"/>
            <a:endParaRPr lang="en-US" dirty="0"/>
          </a:p>
        </p:txBody>
      </p:sp>
    </p:spTree>
    <p:extLst>
      <p:ext uri="{BB962C8B-B14F-4D97-AF65-F5344CB8AC3E}">
        <p14:creationId xmlns:p14="http://schemas.microsoft.com/office/powerpoint/2010/main" val="48808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lvl="1"/>
            <a:r>
              <a:rPr lang="en-US" sz="2900" b="1" dirty="0"/>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4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2025</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effectLst/>
                <a:latin typeface="Times New Roman" panose="02020603050405020304" pitchFamily="18" charset="0"/>
                <a:ea typeface="Calibri" panose="020F0502020204030204" pitchFamily="34" charset="0"/>
              </a:rPr>
              <a:t>Advanced Year MSW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2025</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 2025</a:t>
            </a:r>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1731</Words>
  <Application>Microsoft Office PowerPoint</Application>
  <PresentationFormat>Widescreen</PresentationFormat>
  <Paragraphs>199</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Avenir Black</vt:lpstr>
      <vt:lpstr>Avenir Book</vt:lpstr>
      <vt:lpstr>Avenir Book Oblique</vt:lpstr>
      <vt:lpstr>Avenir Light</vt:lpstr>
      <vt:lpstr>Calibri</vt:lpstr>
      <vt:lpstr>Calibri Light</vt:lpstr>
      <vt:lpstr>Cambria</vt:lpstr>
      <vt:lpstr>Courier New</vt:lpstr>
      <vt:lpstr>Times New Roman</vt:lpstr>
      <vt:lpstr>Wingdings</vt:lpstr>
      <vt:lpstr>Office Theme</vt:lpstr>
      <vt:lpstr>MSW Field Practicum Orientation 2024-2025</vt:lpstr>
      <vt:lpstr>Hours &amp; Needs</vt:lpstr>
      <vt:lpstr>Direct vs Indirect Hours </vt:lpstr>
      <vt:lpstr>SOCW 830 (GEN)/880 (ADV) Concurrent Practice Class w/Practicum</vt:lpstr>
      <vt:lpstr>What is a Field Liaison?</vt:lpstr>
      <vt:lpstr>Site Visits/ Social Work Education Assessment Project (SWEAP)</vt:lpstr>
      <vt:lpstr>Sonia - Field Software  </vt:lpstr>
      <vt:lpstr>Student Liability Insurance</vt:lpstr>
      <vt:lpstr>Awards/Honors</vt:lpstr>
      <vt:lpstr>Other Important Dates/Items  </vt:lpstr>
      <vt:lpstr>Safety Awareness Training for Practicum Students</vt:lpstr>
      <vt:lpstr>Personal Safety</vt:lpstr>
      <vt:lpstr>Personal Safety Continued </vt:lpstr>
      <vt:lpstr>Basic Rules</vt:lpstr>
      <vt:lpstr>Always be in the K.N.O.W  </vt:lpstr>
      <vt:lpstr>Know your population  </vt:lpstr>
      <vt:lpstr>Notify others of your location</vt:lpstr>
      <vt:lpstr>Final thoughts / Implications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Stremel</dc:creator>
  <cp:lastModifiedBy>Rekala Tuxhorn</cp:lastModifiedBy>
  <cp:revision>18</cp:revision>
  <dcterms:created xsi:type="dcterms:W3CDTF">2021-01-22T16:20:23Z</dcterms:created>
  <dcterms:modified xsi:type="dcterms:W3CDTF">2024-08-13T15:31:16Z</dcterms:modified>
</cp:coreProperties>
</file>