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25" r:id="rId5"/>
    <p:sldId id="316" r:id="rId6"/>
    <p:sldId id="312" r:id="rId7"/>
    <p:sldId id="328" r:id="rId8"/>
    <p:sldId id="317" r:id="rId9"/>
    <p:sldId id="322" r:id="rId10"/>
    <p:sldId id="321" r:id="rId11"/>
    <p:sldId id="314" r:id="rId12"/>
    <p:sldId id="313" r:id="rId13"/>
    <p:sldId id="315" r:id="rId14"/>
    <p:sldId id="320" r:id="rId15"/>
    <p:sldId id="326" r:id="rId16"/>
    <p:sldId id="327" r:id="rId17"/>
    <p:sldId id="32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09" d="100"/>
          <a:sy n="109"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8/12/2024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8/12/2024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hsu.edu/socialwork/field-resour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wfield@fhs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swfield@fhsu.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550A-BC1F-E9E1-23B3-4D28DF12258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24A5015-25FC-8842-4B3A-D0A77FD51B73}"/>
              </a:ext>
            </a:extLst>
          </p:cNvPr>
          <p:cNvSpPr>
            <a:spLocks noGrp="1"/>
          </p:cNvSpPr>
          <p:nvPr>
            <p:ph type="subTitle" idx="1"/>
          </p:nvPr>
        </p:nvSpPr>
        <p:spPr/>
        <p:txBody>
          <a:bodyPr/>
          <a:lstStyle/>
          <a:p>
            <a:endParaRPr lang="en-US"/>
          </a:p>
        </p:txBody>
      </p:sp>
      <p:pic>
        <p:nvPicPr>
          <p:cNvPr id="5" name="Picture 4" descr="A picture containing text, outdoor object, honeycomb">
            <a:extLst>
              <a:ext uri="{FF2B5EF4-FFF2-40B4-BE49-F238E27FC236}">
                <a16:creationId xmlns:a16="http://schemas.microsoft.com/office/drawing/2014/main" id="{8CEBA35B-11B5-A3A5-7074-BCB4263CF59D}"/>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F5A967C-EBA4-EF95-A1D2-8ED486C8F52E}"/>
              </a:ext>
            </a:extLst>
          </p:cNvPr>
          <p:cNvSpPr txBox="1"/>
          <p:nvPr/>
        </p:nvSpPr>
        <p:spPr>
          <a:xfrm>
            <a:off x="3015673" y="3061915"/>
            <a:ext cx="8726248" cy="830997"/>
          </a:xfrm>
          <a:prstGeom prst="rect">
            <a:avLst/>
          </a:prstGeom>
          <a:noFill/>
        </p:spPr>
        <p:txBody>
          <a:bodyPr wrap="square">
            <a:spAutoFit/>
          </a:bodyPr>
          <a:lstStyle/>
          <a:p>
            <a:r>
              <a:rPr lang="en-US" sz="4800" dirty="0"/>
              <a:t>MSW Field Instructor Orientation</a:t>
            </a:r>
          </a:p>
        </p:txBody>
      </p:sp>
      <p:sp>
        <p:nvSpPr>
          <p:cNvPr id="9" name="TextBox 8">
            <a:extLst>
              <a:ext uri="{FF2B5EF4-FFF2-40B4-BE49-F238E27FC236}">
                <a16:creationId xmlns:a16="http://schemas.microsoft.com/office/drawing/2014/main" id="{65369F33-12F0-41DA-1056-2BE3A6C2E4B4}"/>
              </a:ext>
            </a:extLst>
          </p:cNvPr>
          <p:cNvSpPr txBox="1"/>
          <p:nvPr/>
        </p:nvSpPr>
        <p:spPr>
          <a:xfrm>
            <a:off x="2785374" y="4646678"/>
            <a:ext cx="9396046" cy="1077218"/>
          </a:xfrm>
          <a:prstGeom prst="rect">
            <a:avLst/>
          </a:prstGeom>
          <a:noFill/>
        </p:spPr>
        <p:txBody>
          <a:bodyPr wrap="square">
            <a:spAutoFit/>
          </a:bodyPr>
          <a:lstStyle/>
          <a:p>
            <a:r>
              <a:rPr lang="en-US" sz="3200" dirty="0"/>
              <a:t>Rekala Tuxhorn, LMSW – BSW &amp; MSW Field Director</a:t>
            </a:r>
          </a:p>
          <a:p>
            <a:r>
              <a:rPr lang="en-US" sz="3200" dirty="0"/>
              <a:t>Jennifer Whitmer – Program Specialist</a:t>
            </a:r>
          </a:p>
        </p:txBody>
      </p:sp>
    </p:spTree>
    <p:extLst>
      <p:ext uri="{BB962C8B-B14F-4D97-AF65-F5344CB8AC3E}">
        <p14:creationId xmlns:p14="http://schemas.microsoft.com/office/powerpoint/2010/main" val="341108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4B24-F8A2-4774-94E1-0B35FFC5467A}"/>
              </a:ext>
            </a:extLst>
          </p:cNvPr>
          <p:cNvSpPr>
            <a:spLocks noGrp="1"/>
          </p:cNvSpPr>
          <p:nvPr>
            <p:ph type="title"/>
          </p:nvPr>
        </p:nvSpPr>
        <p:spPr>
          <a:xfrm>
            <a:off x="913795" y="0"/>
            <a:ext cx="10353762" cy="1257300"/>
          </a:xfrm>
        </p:spPr>
        <p:txBody>
          <a:bodyPr/>
          <a:lstStyle/>
          <a:p>
            <a:r>
              <a:rPr lang="en-US" b="1" dirty="0">
                <a:solidFill>
                  <a:srgbClr val="FFFF00"/>
                </a:solidFill>
              </a:rPr>
              <a:t>Due Dates</a:t>
            </a:r>
          </a:p>
        </p:txBody>
      </p:sp>
      <p:sp>
        <p:nvSpPr>
          <p:cNvPr id="3" name="Content Placeholder 2">
            <a:extLst>
              <a:ext uri="{FF2B5EF4-FFF2-40B4-BE49-F238E27FC236}">
                <a16:creationId xmlns:a16="http://schemas.microsoft.com/office/drawing/2014/main" id="{99A7B3CA-A12C-48F8-BF5B-A8FA13E830B7}"/>
              </a:ext>
            </a:extLst>
          </p:cNvPr>
          <p:cNvSpPr>
            <a:spLocks noGrp="1"/>
          </p:cNvSpPr>
          <p:nvPr>
            <p:ph idx="1"/>
          </p:nvPr>
        </p:nvSpPr>
        <p:spPr>
          <a:xfrm>
            <a:off x="913795" y="1257301"/>
            <a:ext cx="10353762" cy="5151888"/>
          </a:xfrm>
        </p:spPr>
        <p:txBody>
          <a:bodyPr>
            <a:normAutofit/>
          </a:bodyPr>
          <a:lstStyle/>
          <a:p>
            <a:r>
              <a:rPr lang="en-US" sz="2600" b="1" dirty="0">
                <a:solidFill>
                  <a:srgbClr val="FFFF00"/>
                </a:solidFill>
              </a:rPr>
              <a:t>Mid-term FPPAI (GEN) or SFPPAI</a:t>
            </a:r>
            <a:r>
              <a:rPr lang="en-US" sz="2400" b="1" dirty="0">
                <a:solidFill>
                  <a:srgbClr val="FFFF00"/>
                </a:solidFill>
              </a:rPr>
              <a:t> (ADV) </a:t>
            </a:r>
            <a:r>
              <a:rPr lang="en-US" sz="2400" b="1" dirty="0">
                <a:solidFill>
                  <a:schemeClr val="tx1"/>
                </a:solidFill>
                <a:effectLst/>
              </a:rPr>
              <a:t>Due 10/11</a:t>
            </a:r>
          </a:p>
          <a:p>
            <a:pPr lvl="1"/>
            <a:r>
              <a:rPr lang="en-US" sz="2600" b="1" dirty="0">
                <a:solidFill>
                  <a:schemeClr val="tx1"/>
                </a:solidFill>
                <a:effectLst/>
              </a:rPr>
              <a:t>Completed in Sonia</a:t>
            </a:r>
          </a:p>
          <a:p>
            <a:pPr lvl="1"/>
            <a:r>
              <a:rPr lang="en-US" sz="2600" b="1" dirty="0">
                <a:solidFill>
                  <a:schemeClr val="tx1"/>
                </a:solidFill>
                <a:effectLst/>
              </a:rPr>
              <a:t>Done collaboratively with the student</a:t>
            </a:r>
          </a:p>
          <a:p>
            <a:r>
              <a:rPr lang="en-US" sz="2600" b="1" dirty="0">
                <a:solidFill>
                  <a:srgbClr val="FFFF00"/>
                </a:solidFill>
              </a:rPr>
              <a:t>Final FPPAI (GEN) or SFPPAI (ADV) </a:t>
            </a:r>
            <a:r>
              <a:rPr lang="en-US" sz="2600" b="1" dirty="0">
                <a:solidFill>
                  <a:schemeClr val="tx1"/>
                </a:solidFill>
              </a:rPr>
              <a:t>DUE 12/5</a:t>
            </a:r>
          </a:p>
          <a:p>
            <a:pPr lvl="1"/>
            <a:r>
              <a:rPr lang="en-US" sz="2600" b="1" dirty="0">
                <a:solidFill>
                  <a:schemeClr val="tx1"/>
                </a:solidFill>
              </a:rPr>
              <a:t>Field Instructor will receive an email with a link to complete (this could go to your junk folder)</a:t>
            </a:r>
          </a:p>
          <a:p>
            <a:pPr lvl="1"/>
            <a:r>
              <a:rPr lang="en-US" sz="2600" b="1" dirty="0">
                <a:solidFill>
                  <a:schemeClr val="tx1"/>
                </a:solidFill>
              </a:rPr>
              <a:t>Done collaboratively with the student</a:t>
            </a:r>
          </a:p>
          <a:p>
            <a:pPr lvl="1"/>
            <a:r>
              <a:rPr lang="en-US" sz="2600" b="1" dirty="0">
                <a:solidFill>
                  <a:schemeClr val="tx1"/>
                </a:solidFill>
              </a:rPr>
              <a:t>The student will not receive the emailed link, only the FI</a:t>
            </a:r>
          </a:p>
        </p:txBody>
      </p:sp>
    </p:spTree>
    <p:extLst>
      <p:ext uri="{BB962C8B-B14F-4D97-AF65-F5344CB8AC3E}">
        <p14:creationId xmlns:p14="http://schemas.microsoft.com/office/powerpoint/2010/main" val="396293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769C7-01E1-4C6A-992E-FB4C0C8D7E8C}"/>
              </a:ext>
            </a:extLst>
          </p:cNvPr>
          <p:cNvSpPr>
            <a:spLocks noGrp="1"/>
          </p:cNvSpPr>
          <p:nvPr>
            <p:ph type="title"/>
          </p:nvPr>
        </p:nvSpPr>
        <p:spPr>
          <a:xfrm>
            <a:off x="913795" y="326136"/>
            <a:ext cx="10353762" cy="880872"/>
          </a:xfrm>
        </p:spPr>
        <p:txBody>
          <a:bodyPr/>
          <a:lstStyle/>
          <a:p>
            <a:r>
              <a:rPr lang="en-US" b="1" dirty="0">
                <a:solidFill>
                  <a:srgbClr val="FFFF00"/>
                </a:solidFill>
              </a:rPr>
              <a:t>Sonia – Field Portal</a:t>
            </a:r>
          </a:p>
        </p:txBody>
      </p:sp>
      <p:sp>
        <p:nvSpPr>
          <p:cNvPr id="3" name="Content Placeholder 2">
            <a:extLst>
              <a:ext uri="{FF2B5EF4-FFF2-40B4-BE49-F238E27FC236}">
                <a16:creationId xmlns:a16="http://schemas.microsoft.com/office/drawing/2014/main" id="{0E99251E-4803-4AC4-A599-1B2E210C8A0D}"/>
              </a:ext>
            </a:extLst>
          </p:cNvPr>
          <p:cNvSpPr>
            <a:spLocks noGrp="1"/>
          </p:cNvSpPr>
          <p:nvPr>
            <p:ph idx="1"/>
          </p:nvPr>
        </p:nvSpPr>
        <p:spPr>
          <a:xfrm>
            <a:off x="913795" y="1157784"/>
            <a:ext cx="10353762" cy="5431536"/>
          </a:xfrm>
        </p:spPr>
        <p:txBody>
          <a:bodyPr>
            <a:normAutofit/>
          </a:bodyPr>
          <a:lstStyle/>
          <a:p>
            <a:r>
              <a:rPr lang="en-US" sz="2600" b="1" dirty="0">
                <a:solidFill>
                  <a:srgbClr val="FFFF00"/>
                </a:solidFill>
              </a:rPr>
              <a:t>Use Chrome or Firefox (not Microsoft Explorer)</a:t>
            </a:r>
          </a:p>
          <a:p>
            <a:r>
              <a:rPr lang="en-US" sz="2600" b="1" dirty="0">
                <a:solidFill>
                  <a:srgbClr val="FFFF00"/>
                </a:solidFill>
              </a:rPr>
              <a:t>Timesheet entries </a:t>
            </a:r>
          </a:p>
          <a:p>
            <a:pPr lvl="1"/>
            <a:r>
              <a:rPr lang="en-US" sz="2300" b="1" dirty="0"/>
              <a:t>Approve weekly</a:t>
            </a:r>
          </a:p>
          <a:p>
            <a:pPr lvl="1"/>
            <a:r>
              <a:rPr lang="en-US" sz="2300" b="1" dirty="0"/>
              <a:t>Review the AM’s/PM’s</a:t>
            </a:r>
          </a:p>
          <a:p>
            <a:r>
              <a:rPr lang="en-US" sz="2600" b="1" dirty="0">
                <a:solidFill>
                  <a:srgbClr val="FFFF00"/>
                </a:solidFill>
              </a:rPr>
              <a:t>Student Learning Agreement (SLA)</a:t>
            </a:r>
          </a:p>
          <a:p>
            <a:pPr lvl="1"/>
            <a:r>
              <a:rPr lang="en-US" sz="2300" b="1" dirty="0"/>
              <a:t>Complete Activities Column Only</a:t>
            </a:r>
          </a:p>
          <a:p>
            <a:pPr lvl="2"/>
            <a:r>
              <a:rPr lang="en-US" sz="2200" b="1" dirty="0"/>
              <a:t>Minimum of 1 activity per professional behavior</a:t>
            </a:r>
          </a:p>
          <a:p>
            <a:r>
              <a:rPr lang="en-US" sz="2600" b="1" dirty="0">
                <a:solidFill>
                  <a:srgbClr val="FFFF00"/>
                </a:solidFill>
              </a:rPr>
              <a:t>Field Practicum Placement Assessment Instrument (</a:t>
            </a:r>
            <a:r>
              <a:rPr lang="en-US" sz="2600" b="1">
                <a:solidFill>
                  <a:srgbClr val="FFFF00"/>
                </a:solidFill>
              </a:rPr>
              <a:t>FPPAI) or (SFPPAI)</a:t>
            </a:r>
            <a:endParaRPr lang="en-US" sz="2600" b="1" dirty="0">
              <a:solidFill>
                <a:srgbClr val="FFFF00"/>
              </a:solidFill>
            </a:endParaRPr>
          </a:p>
          <a:p>
            <a:pPr lvl="1"/>
            <a:r>
              <a:rPr lang="en-US" sz="2300" b="1" dirty="0"/>
              <a:t>Mid-term in Sonia</a:t>
            </a:r>
          </a:p>
          <a:p>
            <a:pPr lvl="1"/>
            <a:r>
              <a:rPr lang="en-US" sz="2300" b="1" dirty="0"/>
              <a:t>Final – Emailed Link to Field Instructor</a:t>
            </a:r>
          </a:p>
          <a:p>
            <a:pPr lvl="1"/>
            <a:endParaRPr lang="en-US" dirty="0"/>
          </a:p>
        </p:txBody>
      </p:sp>
    </p:spTree>
    <p:extLst>
      <p:ext uri="{BB962C8B-B14F-4D97-AF65-F5344CB8AC3E}">
        <p14:creationId xmlns:p14="http://schemas.microsoft.com/office/powerpoint/2010/main" val="7492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DC02-3592-29ED-E703-2B9A2B2B555B}"/>
              </a:ext>
            </a:extLst>
          </p:cNvPr>
          <p:cNvSpPr>
            <a:spLocks noGrp="1"/>
          </p:cNvSpPr>
          <p:nvPr>
            <p:ph type="title"/>
          </p:nvPr>
        </p:nvSpPr>
        <p:spPr/>
        <p:txBody>
          <a:bodyPr/>
          <a:lstStyle/>
          <a:p>
            <a:r>
              <a:rPr lang="en-US" b="1" dirty="0">
                <a:solidFill>
                  <a:srgbClr val="FFFF00"/>
                </a:solidFill>
              </a:rPr>
              <a:t>Awards</a:t>
            </a:r>
          </a:p>
        </p:txBody>
      </p:sp>
      <p:sp>
        <p:nvSpPr>
          <p:cNvPr id="3" name="Content Placeholder 2">
            <a:extLst>
              <a:ext uri="{FF2B5EF4-FFF2-40B4-BE49-F238E27FC236}">
                <a16:creationId xmlns:a16="http://schemas.microsoft.com/office/drawing/2014/main" id="{12F9250B-35A5-0D96-E005-9B165E9710F7}"/>
              </a:ext>
            </a:extLst>
          </p:cNvPr>
          <p:cNvSpPr>
            <a:spLocks noGrp="1"/>
          </p:cNvSpPr>
          <p:nvPr>
            <p:ph idx="1"/>
          </p:nvPr>
        </p:nvSpPr>
        <p:spPr/>
        <p:txBody>
          <a:bodyPr/>
          <a:lstStyle/>
          <a:p>
            <a:r>
              <a:rPr lang="en-US" b="1" dirty="0">
                <a:solidFill>
                  <a:srgbClr val="FFFF00"/>
                </a:solidFill>
                <a:latin typeface="Times New Roman" panose="02020603050405020304" pitchFamily="18" charset="0"/>
                <a:cs typeface="Times New Roman" panose="02020603050405020304" pitchFamily="18" charset="0"/>
              </a:rPr>
              <a:t>Outstanding Practicum Student Award – Due April 2025</a:t>
            </a:r>
          </a:p>
          <a:p>
            <a:pPr lvl="1"/>
            <a:r>
              <a:rPr lang="en-US" sz="1800" i="0" dirty="0">
                <a:effectLst/>
                <a:latin typeface="Times New Roman" panose="02020603050405020304" pitchFamily="18" charset="0"/>
                <a:ea typeface="Times New Roman" panose="02020603050405020304" pitchFamily="18" charset="0"/>
                <a:cs typeface="Times New Roman" panose="02020603050405020304" pitchFamily="18" charset="0"/>
              </a:rPr>
              <a:t>Field Instructors and/or Field Supervisors who have a current FHSU practicum student are highly encouraged to nominate their student for this award. This award recognizes the professional practice skills, leadership, and outstanding commitment to the social work profession, the student has demonstrated during field placement. </a:t>
            </a:r>
            <a:endParaRPr lang="en-US" i="0" dirty="0">
              <a:latin typeface="Times New Roman" panose="02020603050405020304" pitchFamily="18" charset="0"/>
              <a:cs typeface="Times New Roman" panose="02020603050405020304" pitchFamily="18" charset="0"/>
            </a:endParaRPr>
          </a:p>
          <a:p>
            <a:r>
              <a:rPr lang="en-US" b="1" dirty="0">
                <a:solidFill>
                  <a:srgbClr val="FFFF00"/>
                </a:solidFill>
                <a:latin typeface="Times New Roman" panose="02020603050405020304" pitchFamily="18" charset="0"/>
                <a:cs typeface="Times New Roman" panose="02020603050405020304" pitchFamily="18" charset="0"/>
              </a:rPr>
              <a:t>Outstanding Field Instructor Award – Due April 2025</a:t>
            </a:r>
          </a:p>
          <a:p>
            <a:pPr lvl="1"/>
            <a:r>
              <a:rPr lang="en-US" sz="1800" i="0" dirty="0">
                <a:effectLst/>
                <a:latin typeface="Times New Roman" panose="02020603050405020304" pitchFamily="18" charset="0"/>
                <a:ea typeface="Times New Roman" panose="02020603050405020304" pitchFamily="18" charset="0"/>
                <a:cs typeface="Times New Roman" panose="02020603050405020304" pitchFamily="18" charset="0"/>
              </a:rPr>
              <a:t>BSW and MSW students who are currently in field are highly encouraged to nominate their Field Instructor and/or Field Supervisor for this award. This award recognizes the dedication and outstanding commitment to provide excellence in field experience which will prepare each student professionally as a social worker. </a:t>
            </a:r>
          </a:p>
          <a:p>
            <a:endParaRPr lang="en-US" dirty="0"/>
          </a:p>
        </p:txBody>
      </p:sp>
    </p:spTree>
    <p:extLst>
      <p:ext uri="{BB962C8B-B14F-4D97-AF65-F5344CB8AC3E}">
        <p14:creationId xmlns:p14="http://schemas.microsoft.com/office/powerpoint/2010/main" val="3861919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B4824-8C5F-D242-729B-C65E37C3C99D}"/>
              </a:ext>
            </a:extLst>
          </p:cNvPr>
          <p:cNvSpPr>
            <a:spLocks noGrp="1"/>
          </p:cNvSpPr>
          <p:nvPr>
            <p:ph type="title"/>
          </p:nvPr>
        </p:nvSpPr>
        <p:spPr/>
        <p:txBody>
          <a:bodyPr/>
          <a:lstStyle/>
          <a:p>
            <a:r>
              <a:rPr lang="en-US" dirty="0">
                <a:solidFill>
                  <a:srgbClr val="FFFF00"/>
                </a:solidFill>
              </a:rPr>
              <a:t>Other Important Dates/Info</a:t>
            </a:r>
          </a:p>
        </p:txBody>
      </p:sp>
      <p:sp>
        <p:nvSpPr>
          <p:cNvPr id="3" name="Content Placeholder 2">
            <a:extLst>
              <a:ext uri="{FF2B5EF4-FFF2-40B4-BE49-F238E27FC236}">
                <a16:creationId xmlns:a16="http://schemas.microsoft.com/office/drawing/2014/main" id="{A7B3CC90-00E5-7EEA-DDED-B8D2D0DEEC88}"/>
              </a:ext>
            </a:extLst>
          </p:cNvPr>
          <p:cNvSpPr>
            <a:spLocks noGrp="1"/>
          </p:cNvSpPr>
          <p:nvPr>
            <p:ph idx="1"/>
          </p:nvPr>
        </p:nvSpPr>
        <p:spPr>
          <a:xfrm>
            <a:off x="520688" y="1632069"/>
            <a:ext cx="10896493" cy="4555086"/>
          </a:xfrm>
        </p:spPr>
        <p:txBody>
          <a:bodyPr>
            <a:normAutofit fontScale="92500" lnSpcReduction="20000"/>
          </a:bodyPr>
          <a:lstStyle/>
          <a:p>
            <a:pPr lvl="1"/>
            <a:r>
              <a:rPr lang="en-US" b="1" dirty="0"/>
              <a:t>Clinical Intensives (ADV) - December (Finals Week), specific dates/times TBD (Virtual); May (Finals Week), specific dates/times TBD (On campus)</a:t>
            </a:r>
          </a:p>
          <a:p>
            <a:pPr marL="457200" lvl="1" indent="0">
              <a:buNone/>
            </a:pPr>
            <a:endParaRPr lang="en-US" b="1" dirty="0"/>
          </a:p>
          <a:p>
            <a:pPr lvl="1"/>
            <a:r>
              <a:rPr lang="en-US" b="1" dirty="0"/>
              <a:t>Field Day (GEN &amp; ADV) – March 28th, 2025</a:t>
            </a:r>
          </a:p>
          <a:p>
            <a:pPr lvl="2"/>
            <a:r>
              <a:rPr lang="en-US" b="1" dirty="0"/>
              <a:t>Free for our Field Instructors</a:t>
            </a:r>
          </a:p>
          <a:p>
            <a:pPr lvl="2"/>
            <a:r>
              <a:rPr lang="en-US" b="1" dirty="0"/>
              <a:t>Diagnostics is our TOPIC this year!</a:t>
            </a:r>
          </a:p>
          <a:p>
            <a:pPr marL="457200" lvl="1" indent="0">
              <a:buNone/>
            </a:pPr>
            <a:endParaRPr lang="en-US" b="1" dirty="0"/>
          </a:p>
          <a:p>
            <a:pPr lvl="1"/>
            <a:r>
              <a:rPr lang="en-US" b="1" dirty="0"/>
              <a:t>Graduation Reception/Phi Alpha Induction (ADV) – May 15th, 2025 (Thursday)</a:t>
            </a:r>
          </a:p>
          <a:p>
            <a:pPr marL="457200" lvl="1" indent="0">
              <a:buNone/>
            </a:pPr>
            <a:endParaRPr lang="en-US" b="1" dirty="0"/>
          </a:p>
          <a:p>
            <a:pPr lvl="1"/>
            <a:r>
              <a:rPr lang="en-US" b="1" dirty="0"/>
              <a:t>Graduation (ADV) – May 16th, 2025 (Friday)</a:t>
            </a:r>
          </a:p>
          <a:p>
            <a:pPr marL="450000" lvl="1" indent="0">
              <a:buNone/>
            </a:pPr>
            <a:endParaRPr lang="en-US" b="1" dirty="0"/>
          </a:p>
          <a:p>
            <a:pPr lvl="1"/>
            <a:r>
              <a:rPr lang="en-US" b="1" dirty="0"/>
              <a:t>FI CEU’s at the end of the semester</a:t>
            </a:r>
          </a:p>
          <a:p>
            <a:pPr lvl="1"/>
            <a:endParaRPr lang="en-US" b="1" dirty="0"/>
          </a:p>
          <a:p>
            <a:endParaRPr lang="en-US" dirty="0"/>
          </a:p>
        </p:txBody>
      </p:sp>
    </p:spTree>
    <p:extLst>
      <p:ext uri="{BB962C8B-B14F-4D97-AF65-F5344CB8AC3E}">
        <p14:creationId xmlns:p14="http://schemas.microsoft.com/office/powerpoint/2010/main" val="366136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142E-7B09-A1E0-27AB-BAB7B9E45F08}"/>
              </a:ext>
            </a:extLst>
          </p:cNvPr>
          <p:cNvSpPr>
            <a:spLocks noGrp="1"/>
          </p:cNvSpPr>
          <p:nvPr>
            <p:ph type="title"/>
          </p:nvPr>
        </p:nvSpPr>
        <p:spPr/>
        <p:txBody>
          <a:bodyPr/>
          <a:lstStyle/>
          <a:p>
            <a:r>
              <a:rPr lang="en-US" dirty="0">
                <a:solidFill>
                  <a:srgbClr val="FFFF00"/>
                </a:solidFill>
              </a:rPr>
              <a:t>REMINDERS</a:t>
            </a:r>
          </a:p>
        </p:txBody>
      </p:sp>
      <p:sp>
        <p:nvSpPr>
          <p:cNvPr id="3" name="Content Placeholder 2">
            <a:extLst>
              <a:ext uri="{FF2B5EF4-FFF2-40B4-BE49-F238E27FC236}">
                <a16:creationId xmlns:a16="http://schemas.microsoft.com/office/drawing/2014/main" id="{271DACCD-D22F-83B8-E0AE-52EAE81BCEE7}"/>
              </a:ext>
            </a:extLst>
          </p:cNvPr>
          <p:cNvSpPr>
            <a:spLocks noGrp="1"/>
          </p:cNvSpPr>
          <p:nvPr>
            <p:ph idx="1"/>
          </p:nvPr>
        </p:nvSpPr>
        <p:spPr/>
        <p:txBody>
          <a:bodyPr/>
          <a:lstStyle/>
          <a:p>
            <a:r>
              <a:rPr lang="en-US" dirty="0">
                <a:solidFill>
                  <a:srgbClr val="FFFF00"/>
                </a:solidFill>
              </a:rPr>
              <a:t>Send us your most recent resume if you haven’t already!</a:t>
            </a:r>
          </a:p>
          <a:p>
            <a:r>
              <a:rPr lang="en-US" dirty="0">
                <a:solidFill>
                  <a:srgbClr val="FFFF00"/>
                </a:solidFill>
              </a:rPr>
              <a:t>Activate account in Sonia </a:t>
            </a:r>
          </a:p>
          <a:p>
            <a:pPr lvl="1"/>
            <a:r>
              <a:rPr lang="en-US" dirty="0"/>
              <a:t>You should have already received an email prompting you to activate your Sonia account</a:t>
            </a:r>
          </a:p>
          <a:p>
            <a:r>
              <a:rPr lang="en-US" dirty="0">
                <a:solidFill>
                  <a:srgbClr val="FFFF00"/>
                </a:solidFill>
              </a:rPr>
              <a:t>Field Website</a:t>
            </a:r>
          </a:p>
          <a:p>
            <a:pPr lvl="1"/>
            <a:r>
              <a:rPr lang="en-US" dirty="0">
                <a:solidFill>
                  <a:schemeClr val="tx1"/>
                </a:solidFill>
                <a:hlinkClick r:id="rId2">
                  <a:extLst>
                    <a:ext uri="{A12FA001-AC4F-418D-AE19-62706E023703}">
                      <ahyp:hlinkClr xmlns:ahyp="http://schemas.microsoft.com/office/drawing/2018/hyperlinkcolor" val="tx"/>
                    </a:ext>
                  </a:extLst>
                </a:hlinkClick>
              </a:rPr>
              <a:t>Field Resources - Fort Hays State University (fhsu.edu)</a:t>
            </a:r>
            <a:endParaRPr lang="en-US" dirty="0">
              <a:solidFill>
                <a:schemeClr val="tx1"/>
              </a:solidFill>
            </a:endParaRPr>
          </a:p>
          <a:p>
            <a:pPr marL="450000" lvl="1" indent="0">
              <a:buNone/>
            </a:pPr>
            <a:endParaRPr lang="en-US" dirty="0"/>
          </a:p>
        </p:txBody>
      </p:sp>
    </p:spTree>
    <p:extLst>
      <p:ext uri="{BB962C8B-B14F-4D97-AF65-F5344CB8AC3E}">
        <p14:creationId xmlns:p14="http://schemas.microsoft.com/office/powerpoint/2010/main" val="128148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B9DC-3AE1-49B2-B43B-C789C2D0BFC1}"/>
              </a:ext>
            </a:extLst>
          </p:cNvPr>
          <p:cNvSpPr>
            <a:spLocks noGrp="1"/>
          </p:cNvSpPr>
          <p:nvPr>
            <p:ph type="title"/>
          </p:nvPr>
        </p:nvSpPr>
        <p:spPr>
          <a:xfrm>
            <a:off x="691853" y="262447"/>
            <a:ext cx="10353762" cy="1257300"/>
          </a:xfrm>
        </p:spPr>
        <p:txBody>
          <a:bodyPr/>
          <a:lstStyle/>
          <a:p>
            <a:r>
              <a:rPr lang="en-US" b="1" dirty="0">
                <a:solidFill>
                  <a:srgbClr val="FFFF00"/>
                </a:solidFill>
              </a:rPr>
              <a:t>Who is Who</a:t>
            </a:r>
          </a:p>
        </p:txBody>
      </p:sp>
      <p:sp>
        <p:nvSpPr>
          <p:cNvPr id="3" name="Content Placeholder 2">
            <a:extLst>
              <a:ext uri="{FF2B5EF4-FFF2-40B4-BE49-F238E27FC236}">
                <a16:creationId xmlns:a16="http://schemas.microsoft.com/office/drawing/2014/main" id="{C90F965B-3049-45C2-9016-32B483C929AF}"/>
              </a:ext>
            </a:extLst>
          </p:cNvPr>
          <p:cNvSpPr>
            <a:spLocks noGrp="1"/>
          </p:cNvSpPr>
          <p:nvPr>
            <p:ph idx="1"/>
          </p:nvPr>
        </p:nvSpPr>
        <p:spPr>
          <a:xfrm>
            <a:off x="332546" y="1331438"/>
            <a:ext cx="10908634" cy="5262793"/>
          </a:xfrm>
        </p:spPr>
        <p:txBody>
          <a:bodyPr>
            <a:normAutofit fontScale="62500" lnSpcReduction="20000"/>
          </a:bodyPr>
          <a:lstStyle/>
          <a:p>
            <a:r>
              <a:rPr lang="en-US" b="1" dirty="0">
                <a:solidFill>
                  <a:srgbClr val="FFFF00"/>
                </a:solidFill>
              </a:rPr>
              <a:t>Field Instructor – MSW graduate from an CSWE accredited university or LMSW, LSCSW/LCSW </a:t>
            </a:r>
          </a:p>
          <a:p>
            <a:pPr lvl="1"/>
            <a:r>
              <a:rPr lang="en-US" b="1" dirty="0">
                <a:solidFill>
                  <a:schemeClr val="tx1"/>
                </a:solidFill>
              </a:rPr>
              <a:t>Minimum 2-years post-graduate social work experience</a:t>
            </a:r>
          </a:p>
          <a:p>
            <a:r>
              <a:rPr lang="en-US" b="1" dirty="0">
                <a:solidFill>
                  <a:srgbClr val="FFFF00"/>
                </a:solidFill>
              </a:rPr>
              <a:t>Field Supervisor (On-Site Supervisor)</a:t>
            </a:r>
          </a:p>
          <a:p>
            <a:pPr lvl="1"/>
            <a:r>
              <a:rPr lang="en-US" b="1" dirty="0">
                <a:solidFill>
                  <a:schemeClr val="tx1"/>
                </a:solidFill>
              </a:rPr>
              <a:t>Usually, the same person as Field Instructor</a:t>
            </a:r>
          </a:p>
          <a:p>
            <a:pPr lvl="1"/>
            <a:r>
              <a:rPr lang="en-US" b="1" dirty="0">
                <a:solidFill>
                  <a:schemeClr val="tx1"/>
                </a:solidFill>
              </a:rPr>
              <a:t>Person assigned by the agency to provide day-to-day supervision if no MSW graduate from an CSWE accredited university is @ agency</a:t>
            </a:r>
          </a:p>
          <a:p>
            <a:pPr lvl="1"/>
            <a:r>
              <a:rPr lang="en-US" b="1" dirty="0">
                <a:solidFill>
                  <a:schemeClr val="tx1"/>
                </a:solidFill>
              </a:rPr>
              <a:t>Can basically have any degree, main concern is that they have experience </a:t>
            </a:r>
          </a:p>
          <a:p>
            <a:r>
              <a:rPr lang="en-US" b="1" dirty="0">
                <a:solidFill>
                  <a:srgbClr val="FFFF00"/>
                </a:solidFill>
              </a:rPr>
              <a:t>Off-Site Field Instructor</a:t>
            </a:r>
          </a:p>
          <a:p>
            <a:pPr lvl="1"/>
            <a:r>
              <a:rPr lang="en-US" b="1" dirty="0">
                <a:solidFill>
                  <a:schemeClr val="tx1"/>
                </a:solidFill>
              </a:rPr>
              <a:t>MSW graduate from an CSWE accredited university or LMSW, LCSW, LSCSW who does not work for the agency</a:t>
            </a:r>
          </a:p>
          <a:p>
            <a:pPr lvl="1"/>
            <a:r>
              <a:rPr lang="en-US" b="1" dirty="0">
                <a:solidFill>
                  <a:schemeClr val="tx1"/>
                </a:solidFill>
              </a:rPr>
              <a:t>Typically lives in the community, but might be virtual</a:t>
            </a:r>
          </a:p>
          <a:p>
            <a:r>
              <a:rPr lang="en-US" b="1" dirty="0">
                <a:solidFill>
                  <a:srgbClr val="FFFF00"/>
                </a:solidFill>
              </a:rPr>
              <a:t>Liaisons</a:t>
            </a:r>
          </a:p>
          <a:p>
            <a:pPr lvl="1"/>
            <a:r>
              <a:rPr lang="en-US" b="1" dirty="0">
                <a:solidFill>
                  <a:schemeClr val="tx1"/>
                </a:solidFill>
              </a:rPr>
              <a:t>Jessica Albin</a:t>
            </a:r>
          </a:p>
          <a:p>
            <a:pPr lvl="1"/>
            <a:r>
              <a:rPr lang="de-DE" b="1" dirty="0">
                <a:solidFill>
                  <a:schemeClr val="tx1"/>
                </a:solidFill>
              </a:rPr>
              <a:t>Kimberly Darrough-Hayden</a:t>
            </a:r>
            <a:endParaRPr lang="en-US" b="1" dirty="0">
              <a:solidFill>
                <a:schemeClr val="tx1"/>
              </a:solidFill>
            </a:endParaRPr>
          </a:p>
          <a:p>
            <a:pPr lvl="1"/>
            <a:r>
              <a:rPr lang="de-DE" b="1" dirty="0">
                <a:solidFill>
                  <a:schemeClr val="tx1"/>
                </a:solidFill>
              </a:rPr>
              <a:t>April Diaz</a:t>
            </a:r>
          </a:p>
          <a:p>
            <a:pPr lvl="1"/>
            <a:r>
              <a:rPr lang="de-DE" b="1" dirty="0">
                <a:solidFill>
                  <a:schemeClr val="tx1"/>
                </a:solidFill>
              </a:rPr>
              <a:t>Kelli Herbers</a:t>
            </a:r>
          </a:p>
          <a:p>
            <a:r>
              <a:rPr lang="en-US" b="1" dirty="0">
                <a:solidFill>
                  <a:srgbClr val="FFFF00"/>
                </a:solidFill>
              </a:rPr>
              <a:t>Field Contacts</a:t>
            </a:r>
          </a:p>
          <a:p>
            <a:pPr lvl="1"/>
            <a:r>
              <a:rPr lang="en-US" b="1" dirty="0">
                <a:solidFill>
                  <a:schemeClr val="tx1"/>
                </a:solidFill>
              </a:rPr>
              <a:t>Rekala Tuxhorn – Field Director</a:t>
            </a:r>
          </a:p>
          <a:p>
            <a:pPr lvl="1"/>
            <a:r>
              <a:rPr lang="en-US" b="1" dirty="0">
                <a:solidFill>
                  <a:schemeClr val="tx1"/>
                </a:solidFill>
              </a:rPr>
              <a:t>Field Office – </a:t>
            </a:r>
            <a:r>
              <a:rPr lang="en-US" b="1" dirty="0">
                <a:solidFill>
                  <a:schemeClr val="tx1"/>
                </a:solidFill>
                <a:hlinkClick r:id="rId2"/>
              </a:rPr>
              <a:t>swfield@fhsu.edu</a:t>
            </a:r>
            <a:endParaRPr lang="en-US" b="1" dirty="0">
              <a:solidFill>
                <a:schemeClr val="tx1"/>
              </a:solidFill>
            </a:endParaRPr>
          </a:p>
          <a:p>
            <a:endParaRPr lang="en-US" dirty="0">
              <a:solidFill>
                <a:srgbClr val="FFFF00"/>
              </a:solidFill>
            </a:endParaRPr>
          </a:p>
        </p:txBody>
      </p:sp>
    </p:spTree>
    <p:extLst>
      <p:ext uri="{BB962C8B-B14F-4D97-AF65-F5344CB8AC3E}">
        <p14:creationId xmlns:p14="http://schemas.microsoft.com/office/powerpoint/2010/main" val="141415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5D0E-37ED-4EF3-A5B1-3057740186E0}"/>
              </a:ext>
            </a:extLst>
          </p:cNvPr>
          <p:cNvSpPr>
            <a:spLocks noGrp="1"/>
          </p:cNvSpPr>
          <p:nvPr>
            <p:ph type="title"/>
          </p:nvPr>
        </p:nvSpPr>
        <p:spPr>
          <a:xfrm>
            <a:off x="913795" y="223707"/>
            <a:ext cx="10353762" cy="1257300"/>
          </a:xfrm>
        </p:spPr>
        <p:txBody>
          <a:bodyPr/>
          <a:lstStyle/>
          <a:p>
            <a:r>
              <a:rPr lang="en-US" b="1" dirty="0">
                <a:solidFill>
                  <a:srgbClr val="FFFF00"/>
                </a:solidFill>
              </a:rPr>
              <a:t>Basics</a:t>
            </a:r>
          </a:p>
        </p:txBody>
      </p:sp>
      <p:sp>
        <p:nvSpPr>
          <p:cNvPr id="3" name="Content Placeholder 2">
            <a:extLst>
              <a:ext uri="{FF2B5EF4-FFF2-40B4-BE49-F238E27FC236}">
                <a16:creationId xmlns:a16="http://schemas.microsoft.com/office/drawing/2014/main" id="{497EEBAF-BAD6-4F5C-8304-DC54C4BF9091}"/>
              </a:ext>
            </a:extLst>
          </p:cNvPr>
          <p:cNvSpPr>
            <a:spLocks noGrp="1"/>
          </p:cNvSpPr>
          <p:nvPr>
            <p:ph idx="1"/>
          </p:nvPr>
        </p:nvSpPr>
        <p:spPr>
          <a:xfrm>
            <a:off x="913795" y="1481006"/>
            <a:ext cx="10353762" cy="5272131"/>
          </a:xfrm>
        </p:spPr>
        <p:txBody>
          <a:bodyPr>
            <a:normAutofit fontScale="77500" lnSpcReduction="20000"/>
          </a:bodyPr>
          <a:lstStyle/>
          <a:p>
            <a:r>
              <a:rPr lang="en-US" sz="3100" b="1" dirty="0">
                <a:solidFill>
                  <a:srgbClr val="FFFF00"/>
                </a:solidFill>
              </a:rPr>
              <a:t>Practicum expectations</a:t>
            </a:r>
          </a:p>
          <a:p>
            <a:pPr lvl="1"/>
            <a:r>
              <a:rPr lang="en-US" sz="2600" b="1" dirty="0">
                <a:solidFill>
                  <a:schemeClr val="tx1"/>
                </a:solidFill>
              </a:rPr>
              <a:t>Generalist</a:t>
            </a:r>
          </a:p>
          <a:p>
            <a:pPr lvl="2"/>
            <a:r>
              <a:rPr lang="en-US" sz="2300" b="1" dirty="0">
                <a:solidFill>
                  <a:schemeClr val="tx1"/>
                </a:solidFill>
              </a:rPr>
              <a:t>12-14 hours per week, 200 minimum hours each semester, 400 total hours for the academic year</a:t>
            </a:r>
          </a:p>
          <a:p>
            <a:pPr lvl="1"/>
            <a:r>
              <a:rPr lang="en-US" sz="2600" b="1" dirty="0">
                <a:solidFill>
                  <a:schemeClr val="tx1"/>
                </a:solidFill>
              </a:rPr>
              <a:t>Advanced</a:t>
            </a:r>
          </a:p>
          <a:p>
            <a:pPr lvl="2"/>
            <a:r>
              <a:rPr lang="en-US" sz="2300" b="1" dirty="0">
                <a:solidFill>
                  <a:schemeClr val="tx1"/>
                </a:solidFill>
              </a:rPr>
              <a:t>16-18 hours per week, 250 minimum hours each semester, 500 total hours for the academic year</a:t>
            </a:r>
          </a:p>
          <a:p>
            <a:pPr lvl="1"/>
            <a:r>
              <a:rPr lang="en-US" sz="2600" b="1" dirty="0">
                <a:solidFill>
                  <a:schemeClr val="tx1"/>
                </a:solidFill>
              </a:rPr>
              <a:t>Must complete practicum until 12/6 (Week 15), can not stop early</a:t>
            </a:r>
          </a:p>
          <a:p>
            <a:r>
              <a:rPr lang="en-US" sz="3100" b="1" dirty="0">
                <a:solidFill>
                  <a:srgbClr val="FFFF00"/>
                </a:solidFill>
              </a:rPr>
              <a:t>Minimum 1 hour of supervision </a:t>
            </a:r>
          </a:p>
          <a:p>
            <a:pPr lvl="1"/>
            <a:r>
              <a:rPr lang="en-US" sz="2900" b="1" dirty="0">
                <a:solidFill>
                  <a:schemeClr val="tx1"/>
                </a:solidFill>
              </a:rPr>
              <a:t>Field Instructor (Not On-Site Field Supervisor)</a:t>
            </a:r>
          </a:p>
          <a:p>
            <a:pPr lvl="1"/>
            <a:r>
              <a:rPr lang="en-US" sz="2900" b="1" dirty="0">
                <a:solidFill>
                  <a:schemeClr val="tx1"/>
                </a:solidFill>
              </a:rPr>
              <a:t>Every week – should have at least 15 timesheet entries for supervision</a:t>
            </a:r>
          </a:p>
          <a:p>
            <a:pPr lvl="1"/>
            <a:r>
              <a:rPr lang="en-US" sz="2900" b="1" dirty="0">
                <a:solidFill>
                  <a:schemeClr val="tx1"/>
                </a:solidFill>
              </a:rPr>
              <a:t>If you are not able to provide supervision (sick or out for an emergency), please communicate with your office to see if there is someone qualified there to complete it for you. If not, have the student reach out to their field liaison or the field office. </a:t>
            </a:r>
          </a:p>
          <a:p>
            <a:br>
              <a:rPr lang="en-US" dirty="0">
                <a:solidFill>
                  <a:srgbClr val="FFFF00"/>
                </a:solidFill>
              </a:rPr>
            </a:br>
            <a:endParaRPr lang="en-US" dirty="0">
              <a:solidFill>
                <a:srgbClr val="FFFF00"/>
              </a:solidFill>
            </a:endParaRPr>
          </a:p>
        </p:txBody>
      </p:sp>
    </p:spTree>
    <p:extLst>
      <p:ext uri="{BB962C8B-B14F-4D97-AF65-F5344CB8AC3E}">
        <p14:creationId xmlns:p14="http://schemas.microsoft.com/office/powerpoint/2010/main" val="2466865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340B0-3987-00A2-528F-F1D358A03CF7}"/>
              </a:ext>
            </a:extLst>
          </p:cNvPr>
          <p:cNvSpPr>
            <a:spLocks noGrp="1"/>
          </p:cNvSpPr>
          <p:nvPr>
            <p:ph type="title"/>
          </p:nvPr>
        </p:nvSpPr>
        <p:spPr>
          <a:xfrm>
            <a:off x="1006158" y="73890"/>
            <a:ext cx="10353762" cy="1257300"/>
          </a:xfrm>
        </p:spPr>
        <p:txBody>
          <a:bodyPr/>
          <a:lstStyle/>
          <a:p>
            <a:r>
              <a:rPr lang="en-US" dirty="0">
                <a:solidFill>
                  <a:srgbClr val="FFFF00"/>
                </a:solidFill>
              </a:rPr>
              <a:t>Student Liability Insurance</a:t>
            </a:r>
          </a:p>
        </p:txBody>
      </p:sp>
      <p:pic>
        <p:nvPicPr>
          <p:cNvPr id="4" name="Content Placeholder 3">
            <a:extLst>
              <a:ext uri="{FF2B5EF4-FFF2-40B4-BE49-F238E27FC236}">
                <a16:creationId xmlns:a16="http://schemas.microsoft.com/office/drawing/2014/main" id="{A72ADAA5-E51B-1C17-3014-725B06E7E903}"/>
              </a:ext>
            </a:extLst>
          </p:cNvPr>
          <p:cNvPicPr>
            <a:picLocks noGrp="1" noChangeAspect="1"/>
          </p:cNvPicPr>
          <p:nvPr>
            <p:ph idx="1"/>
          </p:nvPr>
        </p:nvPicPr>
        <p:blipFill rotWithShape="1">
          <a:blip r:embed="rId2"/>
          <a:srcRect l="9975" t="13034" r="67318" b="9760"/>
          <a:stretch/>
        </p:blipFill>
        <p:spPr bwMode="auto">
          <a:xfrm>
            <a:off x="6392254" y="1117542"/>
            <a:ext cx="5296815" cy="5656391"/>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62CD0A94-C0FE-E041-796E-C186FE2C6177}"/>
              </a:ext>
            </a:extLst>
          </p:cNvPr>
          <p:cNvSpPr txBox="1"/>
          <p:nvPr/>
        </p:nvSpPr>
        <p:spPr>
          <a:xfrm>
            <a:off x="85614" y="2313310"/>
            <a:ext cx="6204091" cy="2677656"/>
          </a:xfrm>
          <a:prstGeom prst="rect">
            <a:avLst/>
          </a:prstGeom>
          <a:noFill/>
        </p:spPr>
        <p:txBody>
          <a:bodyPr wrap="square">
            <a:spAutoFit/>
          </a:bodyPr>
          <a:lstStyle/>
          <a:p>
            <a:pPr lvl="1"/>
            <a:r>
              <a:rPr lang="en-US" sz="2900" b="1" dirty="0">
                <a:solidFill>
                  <a:srgbClr val="FFFF00"/>
                </a:solidFill>
              </a:rPr>
              <a:t>Each individual student policy has been sent to the field instructor/agency</a:t>
            </a:r>
          </a:p>
          <a:p>
            <a:pPr lvl="1"/>
            <a:endParaRPr lang="en-US" sz="2900" b="1" dirty="0">
              <a:solidFill>
                <a:srgbClr val="FFFF00"/>
              </a:solidFill>
            </a:endParaRPr>
          </a:p>
          <a:p>
            <a:pPr marL="1371600" lvl="2" indent="-457200">
              <a:buFont typeface="Arial" panose="020B0604020202020204" pitchFamily="34" charset="0"/>
              <a:buChar char="•"/>
            </a:pPr>
            <a:r>
              <a:rPr lang="en-US" sz="2600" b="1" dirty="0">
                <a:solidFill>
                  <a:schemeClr val="tx1"/>
                </a:solidFill>
              </a:rPr>
              <a:t>$1,000,000 per incident</a:t>
            </a:r>
          </a:p>
          <a:p>
            <a:pPr marL="1371600" lvl="2" indent="-457200">
              <a:buFont typeface="Arial" panose="020B0604020202020204" pitchFamily="34" charset="0"/>
              <a:buChar char="•"/>
            </a:pPr>
            <a:r>
              <a:rPr lang="en-US" sz="2600" b="1" dirty="0">
                <a:solidFill>
                  <a:schemeClr val="tx1"/>
                </a:solidFill>
              </a:rPr>
              <a:t>$3,000,000 aggregate </a:t>
            </a:r>
            <a:endParaRPr lang="en-US" dirty="0"/>
          </a:p>
        </p:txBody>
      </p:sp>
      <p:sp>
        <p:nvSpPr>
          <p:cNvPr id="7" name="Rectangle 6">
            <a:extLst>
              <a:ext uri="{FF2B5EF4-FFF2-40B4-BE49-F238E27FC236}">
                <a16:creationId xmlns:a16="http://schemas.microsoft.com/office/drawing/2014/main" id="{DEBF9C86-B9CF-E736-C664-DA1DD1482438}"/>
              </a:ext>
            </a:extLst>
          </p:cNvPr>
          <p:cNvSpPr/>
          <p:nvPr/>
        </p:nvSpPr>
        <p:spPr>
          <a:xfrm>
            <a:off x="7605757" y="3230310"/>
            <a:ext cx="863125" cy="1986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34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DE35-97DD-4ADA-B11B-5CF6A94D7E04}"/>
              </a:ext>
            </a:extLst>
          </p:cNvPr>
          <p:cNvSpPr>
            <a:spLocks noGrp="1"/>
          </p:cNvSpPr>
          <p:nvPr>
            <p:ph type="title"/>
          </p:nvPr>
        </p:nvSpPr>
        <p:spPr>
          <a:xfrm>
            <a:off x="919119" y="79248"/>
            <a:ext cx="10353762" cy="1257300"/>
          </a:xfrm>
        </p:spPr>
        <p:txBody>
          <a:bodyPr/>
          <a:lstStyle/>
          <a:p>
            <a:r>
              <a:rPr lang="en-US" b="1" dirty="0">
                <a:solidFill>
                  <a:srgbClr val="FFFF00"/>
                </a:solidFill>
              </a:rPr>
              <a:t>Direct v Indirect Hours</a:t>
            </a:r>
          </a:p>
        </p:txBody>
      </p:sp>
      <p:sp>
        <p:nvSpPr>
          <p:cNvPr id="3" name="Content Placeholder 2">
            <a:extLst>
              <a:ext uri="{FF2B5EF4-FFF2-40B4-BE49-F238E27FC236}">
                <a16:creationId xmlns:a16="http://schemas.microsoft.com/office/drawing/2014/main" id="{58541476-034B-4688-B717-523C92496CF9}"/>
              </a:ext>
            </a:extLst>
          </p:cNvPr>
          <p:cNvSpPr>
            <a:spLocks noGrp="1"/>
          </p:cNvSpPr>
          <p:nvPr>
            <p:ph idx="1"/>
          </p:nvPr>
        </p:nvSpPr>
        <p:spPr>
          <a:xfrm>
            <a:off x="913795" y="1336548"/>
            <a:ext cx="10353762" cy="5219699"/>
          </a:xfrm>
        </p:spPr>
        <p:txBody>
          <a:bodyPr>
            <a:normAutofit fontScale="92500" lnSpcReduction="10000"/>
          </a:bodyPr>
          <a:lstStyle/>
          <a:p>
            <a:r>
              <a:rPr lang="en-US" sz="2600" b="1" dirty="0">
                <a:solidFill>
                  <a:srgbClr val="FFFF00"/>
                </a:solidFill>
              </a:rPr>
              <a:t>Direct – 50% of hours should be direct hours</a:t>
            </a:r>
          </a:p>
          <a:p>
            <a:pPr lvl="1"/>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Direct is any work that has to do with the client system (individual, family, group, organization, community, etc.). </a:t>
            </a:r>
          </a:p>
          <a:p>
            <a:pPr marL="0" marR="0">
              <a:lnSpc>
                <a:spcPct val="150000"/>
              </a:lnSpc>
              <a:spcBef>
                <a:spcPts val="0"/>
              </a:spcBef>
              <a:spcAft>
                <a:spcPts val="0"/>
              </a:spcAft>
            </a:pPr>
            <a:r>
              <a:rPr lang="en-US" sz="1800" b="1" u="sng"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Examples include:</a:t>
            </a:r>
          </a:p>
          <a:p>
            <a:pPr marL="683100" lvl="2">
              <a:lnSpc>
                <a:spcPct val="150000"/>
              </a:lnSpc>
              <a:spcBef>
                <a:spcPts val="0"/>
              </a:spcBef>
              <a:spcAft>
                <a:spcPts val="0"/>
              </a:spcAft>
            </a:pP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One on one contact with clients</a:t>
            </a:r>
          </a:p>
          <a:p>
            <a:pPr marL="683100" lvl="2">
              <a:lnSpc>
                <a:spcPct val="15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Preparing for sessions with clients</a:t>
            </a:r>
            <a:endPar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5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Conduct a needs assessments</a:t>
            </a:r>
            <a:endPar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5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Complete intervention plan</a:t>
            </a:r>
            <a:endPar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5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Participation in clinical staffing</a:t>
            </a:r>
            <a:endPar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5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Attending community meetings</a:t>
            </a:r>
            <a:endPar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5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Observe/shadow others (e.g., individual, family, group sessions) </a:t>
            </a:r>
            <a:endPar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5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 research to find Evidence Based Program or other treatment models to help hone your skills </a:t>
            </a:r>
          </a:p>
          <a:p>
            <a:pPr marL="683100" lvl="2">
              <a:lnSpc>
                <a:spcPct val="11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Prepare notes for court staffing and then report findings to supervisor in order to discuss what is needed to prepare for in court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460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861F-62BE-47FA-A233-B5E2A0850649}"/>
              </a:ext>
            </a:extLst>
          </p:cNvPr>
          <p:cNvSpPr>
            <a:spLocks noGrp="1"/>
          </p:cNvSpPr>
          <p:nvPr>
            <p:ph type="title"/>
          </p:nvPr>
        </p:nvSpPr>
        <p:spPr>
          <a:xfrm>
            <a:off x="802700" y="293406"/>
            <a:ext cx="10353762" cy="1257300"/>
          </a:xfrm>
        </p:spPr>
        <p:txBody>
          <a:bodyPr/>
          <a:lstStyle/>
          <a:p>
            <a:r>
              <a:rPr lang="en-US" b="1" dirty="0">
                <a:solidFill>
                  <a:srgbClr val="FFFF00"/>
                </a:solidFill>
              </a:rPr>
              <a:t>Direct v Indirect</a:t>
            </a:r>
          </a:p>
        </p:txBody>
      </p:sp>
      <p:sp>
        <p:nvSpPr>
          <p:cNvPr id="3" name="Content Placeholder 2">
            <a:extLst>
              <a:ext uri="{FF2B5EF4-FFF2-40B4-BE49-F238E27FC236}">
                <a16:creationId xmlns:a16="http://schemas.microsoft.com/office/drawing/2014/main" id="{BBCD2620-DECB-4BB6-8069-342AD6EEFE5A}"/>
              </a:ext>
            </a:extLst>
          </p:cNvPr>
          <p:cNvSpPr>
            <a:spLocks noGrp="1"/>
          </p:cNvSpPr>
          <p:nvPr>
            <p:ph idx="1"/>
          </p:nvPr>
        </p:nvSpPr>
        <p:spPr>
          <a:xfrm>
            <a:off x="196553" y="1324598"/>
            <a:ext cx="11995447" cy="5426580"/>
          </a:xfrm>
        </p:spPr>
        <p:txBody>
          <a:bodyPr>
            <a:normAutofit fontScale="92500" lnSpcReduction="10000"/>
          </a:bodyPr>
          <a:lstStyle/>
          <a:p>
            <a:pPr marL="0" marR="0">
              <a:lnSpc>
                <a:spcPct val="107000"/>
              </a:lnSpc>
              <a:spcBef>
                <a:spcPts val="0"/>
              </a:spcBef>
              <a:spcAft>
                <a:spcPts val="0"/>
              </a:spcAft>
            </a:pPr>
            <a:r>
              <a:rPr lang="en-US"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What does indirect practice include?</a:t>
            </a:r>
            <a:endParaRPr lang="en-US" sz="28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07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Indirect is anything to further the knowledge of students but that is not directly related to the client. </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Examples include:</a:t>
            </a:r>
            <a:endParaRPr lang="en-US" sz="2800" b="1" i="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07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Attending an all-staff meeting</a:t>
            </a:r>
            <a:endPar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07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Attending a training, workshop or, conferences</a:t>
            </a:r>
          </a:p>
          <a:p>
            <a:r>
              <a:rPr lang="en-US" sz="2800" b="1" dirty="0">
                <a:solidFill>
                  <a:srgbClr val="FFFF00"/>
                </a:solidFill>
                <a:latin typeface="Times New Roman" panose="02020603050405020304" pitchFamily="18" charset="0"/>
                <a:cs typeface="Times New Roman" panose="02020603050405020304" pitchFamily="18" charset="0"/>
              </a:rPr>
              <a:t>Self-Care</a:t>
            </a:r>
            <a:r>
              <a:rPr lang="en-US" sz="2800" b="1" dirty="0">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Hours:</a:t>
            </a:r>
          </a:p>
          <a:p>
            <a:pPr lvl="1"/>
            <a:r>
              <a:rPr lang="en-US" sz="2000" b="1" i="0" dirty="0">
                <a:effectLst/>
                <a:latin typeface="Times New Roman" panose="02020603050405020304" pitchFamily="18" charset="0"/>
                <a:ea typeface="Times New Roman" panose="02020603050405020304" pitchFamily="18" charset="0"/>
                <a:cs typeface="Times New Roman" panose="02020603050405020304" pitchFamily="18" charset="0"/>
              </a:rPr>
              <a:t>Student’s may have no more than 1 hours of self-care each week! To count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000" b="1" i="0" dirty="0">
                <a:effectLst/>
                <a:latin typeface="Times New Roman" panose="02020603050405020304" pitchFamily="18" charset="0"/>
                <a:ea typeface="Times New Roman" panose="02020603050405020304" pitchFamily="18" charset="0"/>
                <a:cs typeface="Times New Roman" panose="02020603050405020304" pitchFamily="18" charset="0"/>
              </a:rPr>
              <a:t> self-care hour, students must:</a:t>
            </a:r>
            <a:endParaRPr lang="en-US" sz="2000" b="1" i="0" dirty="0">
              <a:effectLst/>
              <a:latin typeface="Times New Roman" panose="02020603050405020304" pitchFamily="18" charset="0"/>
              <a:ea typeface="Calibri" panose="020F0502020204030204" pitchFamily="34" charset="0"/>
              <a:cs typeface="Times New Roman" panose="02020603050405020304" pitchFamily="18" charset="0"/>
            </a:endParaRPr>
          </a:p>
          <a:p>
            <a:pPr lvl="2">
              <a:spcBef>
                <a:spcPts val="0"/>
              </a:spcBef>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Have their required weekly minimum hours already met and recorded.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lvl="2">
              <a:spcBef>
                <a:spcPts val="0"/>
              </a:spcBef>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Review during your supervision what their self-care activities were and how that time impacted them.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lvl="2">
              <a:spcBef>
                <a:spcPts val="0"/>
              </a:spcBef>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When recording their self-care hours in Sonia (select the self-care tab in drop down box), make sure to include a description of the self-care activities they completed.  </a:t>
            </a:r>
            <a:endParaRPr lang="en-US" sz="2200" b="1" dirty="0">
              <a:effectLst/>
              <a:latin typeface="Times New Roman" panose="02020603050405020304" pitchFamily="18" charset="0"/>
              <a:ea typeface="Calibri" panose="020F0502020204030204" pitchFamily="34" charset="0"/>
              <a:cs typeface="Times New Roman" panose="02020603050405020304" pitchFamily="18" charset="0"/>
            </a:endParaRPr>
          </a:p>
          <a:p>
            <a:pPr lvl="2">
              <a:spcBef>
                <a:spcPts val="0"/>
              </a:spcBef>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Please note, this will not allow you to “finish” practicum early, student’s must still complete their hours through Week 15. The self-care hours can count towards their weekly submitted hours.</a:t>
            </a:r>
            <a:endParaRPr lang="en-US" sz="2200" b="1" dirty="0">
              <a:latin typeface="Times New Roman" panose="02020603050405020304" pitchFamily="18" charset="0"/>
              <a:cs typeface="Times New Roman" panose="02020603050405020304" pitchFamily="18" charset="0"/>
            </a:endParaRPr>
          </a:p>
          <a:p>
            <a:pPr marL="107100" lvl="1" indent="0">
              <a:lnSpc>
                <a:spcPct val="107000"/>
              </a:lnSpc>
              <a:spcBef>
                <a:spcPts val="0"/>
              </a:spcBef>
              <a:spcAft>
                <a:spcPts val="0"/>
              </a:spcAft>
              <a:buNone/>
            </a:pPr>
            <a:endParaRPr lang="en-US"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6900" indent="0">
              <a:buNone/>
            </a:pPr>
            <a:endParaRPr lang="en-US" dirty="0"/>
          </a:p>
        </p:txBody>
      </p:sp>
    </p:spTree>
    <p:extLst>
      <p:ext uri="{BB962C8B-B14F-4D97-AF65-F5344CB8AC3E}">
        <p14:creationId xmlns:p14="http://schemas.microsoft.com/office/powerpoint/2010/main" val="397175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0BF7-A3FB-4947-89FB-07BCAC6900C6}"/>
              </a:ext>
            </a:extLst>
          </p:cNvPr>
          <p:cNvSpPr>
            <a:spLocks noGrp="1"/>
          </p:cNvSpPr>
          <p:nvPr>
            <p:ph type="title"/>
          </p:nvPr>
        </p:nvSpPr>
        <p:spPr/>
        <p:txBody>
          <a:bodyPr>
            <a:normAutofit fontScale="90000"/>
          </a:bodyPr>
          <a:lstStyle/>
          <a:p>
            <a:r>
              <a:rPr lang="en-US" dirty="0"/>
              <a:t>SOCW 830 (GEN)/880 (ADV)</a:t>
            </a:r>
            <a:br>
              <a:rPr lang="en-US" dirty="0"/>
            </a:br>
            <a:r>
              <a:rPr lang="en-US" dirty="0"/>
              <a:t>Concurrent Practice Class w/Practicum</a:t>
            </a:r>
          </a:p>
        </p:txBody>
      </p:sp>
      <p:sp>
        <p:nvSpPr>
          <p:cNvPr id="3" name="Content Placeholder 2">
            <a:extLst>
              <a:ext uri="{FF2B5EF4-FFF2-40B4-BE49-F238E27FC236}">
                <a16:creationId xmlns:a16="http://schemas.microsoft.com/office/drawing/2014/main" id="{7BC4BA8C-2FF0-455C-8F88-58AA902B86A7}"/>
              </a:ext>
            </a:extLst>
          </p:cNvPr>
          <p:cNvSpPr>
            <a:spLocks noGrp="1"/>
          </p:cNvSpPr>
          <p:nvPr>
            <p:ph idx="1"/>
          </p:nvPr>
        </p:nvSpPr>
        <p:spPr>
          <a:xfrm>
            <a:off x="913795" y="2076450"/>
            <a:ext cx="10823936" cy="3714749"/>
          </a:xfrm>
        </p:spPr>
        <p:txBody>
          <a:bodyPr/>
          <a:lstStyle/>
          <a:p>
            <a:pPr marL="63500" marR="560070">
              <a:lnSpc>
                <a:spcPct val="115000"/>
              </a:lnSpc>
              <a:spcBef>
                <a:spcPts val="0"/>
              </a:spcBef>
              <a:spcAft>
                <a:spcPts val="0"/>
              </a:spcAft>
            </a:pPr>
            <a:r>
              <a:rPr lang="en-US" b="1" dirty="0">
                <a:solidFill>
                  <a:srgbClr val="FFFF00"/>
                </a:solidFill>
                <a:effectLst/>
                <a:latin typeface="Times New Roman" panose="02020603050405020304" pitchFamily="18" charset="0"/>
                <a:ea typeface="Calibri" panose="020F0502020204030204" pitchFamily="34" charset="0"/>
              </a:rPr>
              <a:t>Requires</a:t>
            </a:r>
            <a:r>
              <a:rPr lang="en-US" b="1" spc="-5" dirty="0">
                <a:solidFill>
                  <a:srgbClr val="FFFF00"/>
                </a:solidFill>
                <a:effectLst/>
                <a:latin typeface="Times New Roman" panose="02020603050405020304" pitchFamily="18" charset="0"/>
                <a:ea typeface="Calibri" panose="020F0502020204030204" pitchFamily="34" charset="0"/>
              </a:rPr>
              <a:t> </a:t>
            </a:r>
            <a:r>
              <a:rPr lang="en-US" b="1" dirty="0">
                <a:solidFill>
                  <a:srgbClr val="FFFF00"/>
                </a:solidFill>
                <a:effectLst/>
                <a:latin typeface="Times New Roman" panose="02020603050405020304" pitchFamily="18" charset="0"/>
                <a:ea typeface="Calibri" panose="020F0502020204030204" pitchFamily="34" charset="0"/>
              </a:rPr>
              <a:t>a</a:t>
            </a:r>
            <a:r>
              <a:rPr lang="en-US" b="1" spc="-5" dirty="0">
                <a:solidFill>
                  <a:srgbClr val="FFFF00"/>
                </a:solidFill>
                <a:effectLst/>
                <a:latin typeface="Times New Roman" panose="02020603050405020304" pitchFamily="18" charset="0"/>
                <a:ea typeface="Calibri" panose="020F0502020204030204" pitchFamily="34" charset="0"/>
              </a:rPr>
              <a:t> </a:t>
            </a:r>
            <a:r>
              <a:rPr lang="en-US" b="1" dirty="0">
                <a:solidFill>
                  <a:srgbClr val="FFFF00"/>
                </a:solidFill>
                <a:effectLst/>
                <a:latin typeface="Times New Roman" panose="02020603050405020304" pitchFamily="18" charset="0"/>
                <a:ea typeface="Calibri" panose="020F0502020204030204" pitchFamily="34" charset="0"/>
              </a:rPr>
              <a:t>number</a:t>
            </a:r>
            <a:r>
              <a:rPr lang="en-US" b="1" spc="-5" dirty="0">
                <a:solidFill>
                  <a:srgbClr val="FFFF00"/>
                </a:solidFill>
                <a:effectLst/>
                <a:latin typeface="Times New Roman" panose="02020603050405020304" pitchFamily="18" charset="0"/>
                <a:ea typeface="Calibri" panose="020F0502020204030204" pitchFamily="34" charset="0"/>
              </a:rPr>
              <a:t> </a:t>
            </a:r>
            <a:r>
              <a:rPr lang="en-US" b="1" dirty="0">
                <a:solidFill>
                  <a:srgbClr val="FFFF00"/>
                </a:solidFill>
                <a:effectLst/>
                <a:latin typeface="Times New Roman" panose="02020603050405020304" pitchFamily="18" charset="0"/>
                <a:ea typeface="Calibri" panose="020F0502020204030204" pitchFamily="34" charset="0"/>
              </a:rPr>
              <a:t>of assignments</a:t>
            </a:r>
            <a:r>
              <a:rPr lang="en-US" b="1" spc="-5" dirty="0">
                <a:solidFill>
                  <a:srgbClr val="FFFF00"/>
                </a:solidFill>
                <a:effectLst/>
                <a:latin typeface="Times New Roman" panose="02020603050405020304" pitchFamily="18" charset="0"/>
                <a:ea typeface="Calibri" panose="020F0502020204030204" pitchFamily="34" charset="0"/>
              </a:rPr>
              <a:t> </a:t>
            </a:r>
            <a:r>
              <a:rPr lang="en-US" b="1" dirty="0">
                <a:solidFill>
                  <a:srgbClr val="FFFF00"/>
                </a:solidFill>
                <a:effectLst/>
                <a:latin typeface="Times New Roman" panose="02020603050405020304" pitchFamily="18" charset="0"/>
                <a:ea typeface="Calibri" panose="020F0502020204030204" pitchFamily="34" charset="0"/>
              </a:rPr>
              <a:t>that are</a:t>
            </a:r>
            <a:r>
              <a:rPr lang="en-US" b="1" spc="-5" dirty="0">
                <a:solidFill>
                  <a:srgbClr val="FFFF00"/>
                </a:solidFill>
                <a:effectLst/>
                <a:latin typeface="Times New Roman" panose="02020603050405020304" pitchFamily="18" charset="0"/>
                <a:ea typeface="Calibri" panose="020F0502020204030204" pitchFamily="34" charset="0"/>
              </a:rPr>
              <a:t> </a:t>
            </a:r>
            <a:r>
              <a:rPr lang="en-US" b="1" dirty="0">
                <a:solidFill>
                  <a:srgbClr val="FFFF00"/>
                </a:solidFill>
                <a:effectLst/>
                <a:latin typeface="Times New Roman" panose="02020603050405020304" pitchFamily="18" charset="0"/>
                <a:ea typeface="Calibri" panose="020F0502020204030204" pitchFamily="34" charset="0"/>
              </a:rPr>
              <a:t>directly</a:t>
            </a:r>
            <a:r>
              <a:rPr lang="en-US" b="1" spc="-15" dirty="0">
                <a:solidFill>
                  <a:srgbClr val="FFFF00"/>
                </a:solidFill>
                <a:effectLst/>
                <a:latin typeface="Times New Roman" panose="02020603050405020304" pitchFamily="18" charset="0"/>
                <a:ea typeface="Calibri" panose="020F0502020204030204" pitchFamily="34" charset="0"/>
              </a:rPr>
              <a:t> </a:t>
            </a:r>
            <a:r>
              <a:rPr lang="en-US" b="1" dirty="0">
                <a:solidFill>
                  <a:srgbClr val="FFFF00"/>
                </a:solidFill>
                <a:effectLst/>
                <a:latin typeface="Times New Roman" panose="02020603050405020304" pitchFamily="18" charset="0"/>
                <a:ea typeface="Calibri" panose="020F0502020204030204" pitchFamily="34" charset="0"/>
              </a:rPr>
              <a:t>related to</a:t>
            </a:r>
            <a:r>
              <a:rPr lang="en-US" b="1" spc="-5" dirty="0">
                <a:solidFill>
                  <a:srgbClr val="FFFF00"/>
                </a:solidFill>
                <a:effectLst/>
                <a:latin typeface="Times New Roman" panose="02020603050405020304" pitchFamily="18" charset="0"/>
                <a:ea typeface="Calibri" panose="020F0502020204030204" pitchFamily="34" charset="0"/>
              </a:rPr>
              <a:t> their</a:t>
            </a:r>
            <a:r>
              <a:rPr lang="en-US" b="1" dirty="0">
                <a:solidFill>
                  <a:srgbClr val="FFFF00"/>
                </a:solidFill>
                <a:effectLst/>
                <a:latin typeface="Times New Roman" panose="02020603050405020304" pitchFamily="18" charset="0"/>
                <a:ea typeface="Calibri" panose="020F0502020204030204" pitchFamily="34" charset="0"/>
              </a:rPr>
              <a:t> </a:t>
            </a:r>
            <a:r>
              <a:rPr lang="en-US" b="1" spc="-285" dirty="0">
                <a:solidFill>
                  <a:srgbClr val="FFFF00"/>
                </a:solidFill>
                <a:effectLst/>
                <a:latin typeface="Times New Roman" panose="02020603050405020304" pitchFamily="18" charset="0"/>
                <a:ea typeface="Calibri" panose="020F0502020204030204" pitchFamily="34" charset="0"/>
              </a:rPr>
              <a:t>practicum</a:t>
            </a:r>
          </a:p>
          <a:p>
            <a:pPr marL="63500" marR="560070">
              <a:lnSpc>
                <a:spcPct val="100000"/>
              </a:lnSpc>
              <a:spcBef>
                <a:spcPts val="0"/>
              </a:spcBef>
              <a:spcAft>
                <a:spcPts val="0"/>
              </a:spcAft>
            </a:pPr>
            <a:r>
              <a:rPr lang="en-US" sz="2400" b="1" spc="-285" dirty="0">
                <a:solidFill>
                  <a:srgbClr val="FFFF00"/>
                </a:solidFill>
                <a:effectLst/>
                <a:latin typeface="Times New Roman" panose="02020603050405020304" pitchFamily="18" charset="0"/>
                <a:ea typeface="Calibri" panose="020F0502020204030204" pitchFamily="34" charset="0"/>
              </a:rPr>
              <a:t>Students  </a:t>
            </a:r>
            <a:r>
              <a:rPr lang="en-US" sz="2400" b="1" dirty="0">
                <a:solidFill>
                  <a:srgbClr val="FFFF00"/>
                </a:solidFill>
                <a:effectLst/>
                <a:latin typeface="Times New Roman" panose="02020603050405020304" pitchFamily="18" charset="0"/>
                <a:ea typeface="Calibri" panose="020F0502020204030204" pitchFamily="34" charset="0"/>
              </a:rPr>
              <a:t>may count the time they spend completing these assignments </a:t>
            </a:r>
          </a:p>
          <a:p>
            <a:pPr marL="440600" marR="560070" lvl="1">
              <a:spcBef>
                <a:spcPts val="0"/>
              </a:spcBef>
              <a:spcAft>
                <a:spcPts val="0"/>
              </a:spcAft>
            </a:pPr>
            <a:r>
              <a:rPr lang="en-US" sz="2200" b="1" dirty="0">
                <a:solidFill>
                  <a:srgbClr val="FFFF00"/>
                </a:solidFill>
                <a:effectLst/>
                <a:latin typeface="Times New Roman" panose="02020603050405020304" pitchFamily="18" charset="0"/>
                <a:ea typeface="Calibri" panose="020F0502020204030204" pitchFamily="34" charset="0"/>
              </a:rPr>
              <a:t>If </a:t>
            </a:r>
            <a:r>
              <a:rPr lang="en-US" sz="2200" b="1" u="sng" dirty="0">
                <a:solidFill>
                  <a:srgbClr val="FFFF00"/>
                </a:solidFill>
                <a:effectLst/>
                <a:latin typeface="Times New Roman" panose="02020603050405020304" pitchFamily="18" charset="0"/>
                <a:ea typeface="Calibri" panose="020F0502020204030204" pitchFamily="34" charset="0"/>
              </a:rPr>
              <a:t>all</a:t>
            </a:r>
            <a:r>
              <a:rPr lang="en-US" sz="2200" b="1" dirty="0">
                <a:solidFill>
                  <a:srgbClr val="FFFF00"/>
                </a:solidFill>
                <a:effectLst/>
                <a:latin typeface="Times New Roman" panose="02020603050405020304" pitchFamily="18" charset="0"/>
                <a:ea typeface="Calibri" panose="020F0502020204030204" pitchFamily="34" charset="0"/>
              </a:rPr>
              <a:t> of the following</a:t>
            </a:r>
            <a:r>
              <a:rPr lang="en-US" sz="2200" b="1" spc="5" dirty="0">
                <a:solidFill>
                  <a:srgbClr val="FFFF00"/>
                </a:solidFill>
                <a:effectLst/>
                <a:latin typeface="Times New Roman" panose="02020603050405020304" pitchFamily="18" charset="0"/>
                <a:ea typeface="Calibri" panose="020F0502020204030204" pitchFamily="34" charset="0"/>
              </a:rPr>
              <a:t> </a:t>
            </a:r>
            <a:r>
              <a:rPr lang="en-US" sz="2200" b="1" dirty="0">
                <a:solidFill>
                  <a:srgbClr val="FFFF00"/>
                </a:solidFill>
                <a:effectLst/>
                <a:latin typeface="Times New Roman" panose="02020603050405020304" pitchFamily="18" charset="0"/>
                <a:ea typeface="Calibri" panose="020F0502020204030204" pitchFamily="34" charset="0"/>
              </a:rPr>
              <a:t>criteria</a:t>
            </a:r>
            <a:r>
              <a:rPr lang="en-US" sz="2200" b="1" spc="-5" dirty="0">
                <a:solidFill>
                  <a:srgbClr val="FFFF00"/>
                </a:solidFill>
                <a:effectLst/>
                <a:latin typeface="Times New Roman" panose="02020603050405020304" pitchFamily="18" charset="0"/>
                <a:ea typeface="Calibri" panose="020F0502020204030204" pitchFamily="34" charset="0"/>
              </a:rPr>
              <a:t> </a:t>
            </a:r>
            <a:r>
              <a:rPr lang="en-US" sz="2200" b="1" dirty="0">
                <a:solidFill>
                  <a:srgbClr val="FFFF00"/>
                </a:solidFill>
                <a:effectLst/>
                <a:latin typeface="Times New Roman" panose="02020603050405020304" pitchFamily="18" charset="0"/>
                <a:ea typeface="Calibri" panose="020F0502020204030204" pitchFamily="34" charset="0"/>
              </a:rPr>
              <a:t>is met:</a:t>
            </a:r>
          </a:p>
          <a:p>
            <a:pPr lvl="1" indent="-342900">
              <a:lnSpc>
                <a:spcPts val="1480"/>
              </a:lnSpc>
              <a:spcBef>
                <a:spcPts val="0"/>
              </a:spcBef>
              <a:spcAft>
                <a:spcPts val="0"/>
              </a:spcAft>
              <a:buSzPts val="1200"/>
              <a:buFont typeface="Courier New" panose="02070309020205020404" pitchFamily="49" charset="0"/>
              <a:buChar char="o"/>
            </a:pPr>
            <a:endParaRPr lang="en-US" sz="2200" dirty="0">
              <a:effectLst/>
              <a:latin typeface="Times New Roman" panose="02020603050405020304" pitchFamily="18" charset="0"/>
              <a:ea typeface="Courier New" panose="02070309020205020404" pitchFamily="49" charset="0"/>
            </a:endParaRPr>
          </a:p>
          <a:p>
            <a:pPr lvl="1" indent="-342900">
              <a:lnSpc>
                <a:spcPts val="1480"/>
              </a:lnSpc>
              <a:spcBef>
                <a:spcPts val="0"/>
              </a:spcBef>
              <a:spcAft>
                <a:spcPts val="0"/>
              </a:spcAft>
              <a:buSzPts val="1200"/>
              <a:buFont typeface="Courier New" panose="02070309020205020404" pitchFamily="49" charset="0"/>
              <a:buChar char="o"/>
            </a:pPr>
            <a:r>
              <a:rPr lang="en-US" sz="2200" dirty="0">
                <a:effectLst/>
                <a:latin typeface="Times New Roman" panose="02020603050405020304" pitchFamily="18" charset="0"/>
                <a:ea typeface="Courier New" panose="02070309020205020404" pitchFamily="49" charset="0"/>
              </a:rPr>
              <a:t>Student</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documents the activity</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in</a:t>
            </a:r>
            <a:r>
              <a:rPr lang="en-US" sz="2200" spc="-5" dirty="0">
                <a:effectLst/>
                <a:latin typeface="Times New Roman" panose="02020603050405020304" pitchFamily="18" charset="0"/>
                <a:ea typeface="Courier New" panose="02070309020205020404" pitchFamily="49" charset="0"/>
              </a:rPr>
              <a:t> their</a:t>
            </a:r>
            <a:r>
              <a:rPr lang="en-US" sz="2200" dirty="0">
                <a:effectLst/>
                <a:latin typeface="Times New Roman" panose="02020603050405020304" pitchFamily="18" charset="0"/>
                <a:ea typeface="Courier New" panose="02070309020205020404" pitchFamily="49" charset="0"/>
              </a:rPr>
              <a:t> Sonia Timesheet</a:t>
            </a:r>
          </a:p>
          <a:p>
            <a:pPr lvl="1" indent="-342900">
              <a:spcBef>
                <a:spcPts val="105"/>
              </a:spcBef>
              <a:spcAft>
                <a:spcPts val="0"/>
              </a:spcAft>
              <a:buSzPts val="1200"/>
              <a:buFont typeface="Courier New" panose="02070309020205020404" pitchFamily="49" charset="0"/>
              <a:buChar char="o"/>
            </a:pPr>
            <a:r>
              <a:rPr lang="en-US" sz="2200" dirty="0">
                <a:effectLst/>
                <a:latin typeface="Times New Roman" panose="02020603050405020304" pitchFamily="18" charset="0"/>
                <a:ea typeface="Courier New" panose="02070309020205020404" pitchFamily="49" charset="0"/>
              </a:rPr>
              <a:t>Student</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shows</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the completed</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assignment</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to the</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Field</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Instructor</a:t>
            </a:r>
          </a:p>
          <a:p>
            <a:pPr lvl="1" indent="-342900">
              <a:spcBef>
                <a:spcPts val="110"/>
              </a:spcBef>
              <a:spcAft>
                <a:spcPts val="0"/>
              </a:spcAft>
              <a:buSzPts val="1200"/>
              <a:buFont typeface="Courier New" panose="02070309020205020404" pitchFamily="49" charset="0"/>
              <a:buChar char="o"/>
            </a:pPr>
            <a:r>
              <a:rPr lang="en-US" sz="2200" spc="-5" dirty="0">
                <a:effectLst/>
                <a:latin typeface="Times New Roman" panose="02020603050405020304" pitchFamily="18" charset="0"/>
                <a:ea typeface="Courier New" panose="02070309020205020404" pitchFamily="49" charset="0"/>
              </a:rPr>
              <a:t>The </a:t>
            </a:r>
            <a:r>
              <a:rPr lang="en-US" sz="2200" dirty="0">
                <a:effectLst/>
                <a:latin typeface="Times New Roman" panose="02020603050405020304" pitchFamily="18" charset="0"/>
                <a:ea typeface="Courier New" panose="02070309020205020404" pitchFamily="49" charset="0"/>
              </a:rPr>
              <a:t>Field</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Instructor signs</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off</a:t>
            </a:r>
            <a:r>
              <a:rPr lang="en-US" sz="2200" spc="-1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on the</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hours</a:t>
            </a:r>
          </a:p>
          <a:p>
            <a:pPr lvl="1" indent="-342900">
              <a:spcBef>
                <a:spcPts val="100"/>
              </a:spcBef>
              <a:spcAft>
                <a:spcPts val="0"/>
              </a:spcAft>
              <a:buSzPts val="1200"/>
              <a:buFont typeface="Courier New" panose="02070309020205020404" pitchFamily="49" charset="0"/>
              <a:buChar char="o"/>
            </a:pPr>
            <a:r>
              <a:rPr lang="en-US" sz="2200" dirty="0">
                <a:effectLst/>
                <a:latin typeface="Times New Roman" panose="02020603050405020304" pitchFamily="18" charset="0"/>
                <a:ea typeface="Courier New" panose="02070309020205020404" pitchFamily="49" charset="0"/>
              </a:rPr>
              <a:t>The</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assignment hours</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are </a:t>
            </a:r>
            <a:r>
              <a:rPr lang="en-US" sz="2200" b="1" u="sng" dirty="0">
                <a:effectLst/>
                <a:latin typeface="Times New Roman" panose="02020603050405020304" pitchFamily="18" charset="0"/>
                <a:ea typeface="Courier New" panose="02070309020205020404" pitchFamily="49" charset="0"/>
              </a:rPr>
              <a:t>in addition</a:t>
            </a:r>
            <a:r>
              <a:rPr lang="en-US" sz="2200" spc="-10"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to the</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expected minimum weekly hours</a:t>
            </a:r>
            <a:r>
              <a:rPr lang="en-US" sz="2200" spc="-10" dirty="0">
                <a:effectLst/>
                <a:latin typeface="Times New Roman" panose="02020603050405020304" pitchFamily="18" charset="0"/>
                <a:ea typeface="Courier New" panose="02070309020205020404" pitchFamily="49" charset="0"/>
              </a:rPr>
              <a:t> to be completed </a:t>
            </a:r>
            <a:r>
              <a:rPr lang="en-US" sz="2200" dirty="0">
                <a:effectLst/>
                <a:latin typeface="Times New Roman" panose="02020603050405020304" pitchFamily="18" charset="0"/>
                <a:ea typeface="Courier New" panose="02070309020205020404" pitchFamily="49" charset="0"/>
              </a:rPr>
              <a:t>at</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their agency</a:t>
            </a:r>
          </a:p>
          <a:p>
            <a:pPr marL="36900" indent="0">
              <a:buNone/>
            </a:pPr>
            <a:endParaRPr lang="en-US" dirty="0"/>
          </a:p>
        </p:txBody>
      </p:sp>
    </p:spTree>
    <p:extLst>
      <p:ext uri="{BB962C8B-B14F-4D97-AF65-F5344CB8AC3E}">
        <p14:creationId xmlns:p14="http://schemas.microsoft.com/office/powerpoint/2010/main" val="20554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ABB2-B252-407B-BE00-4D75F4BE3D24}"/>
              </a:ext>
            </a:extLst>
          </p:cNvPr>
          <p:cNvSpPr>
            <a:spLocks noGrp="1"/>
          </p:cNvSpPr>
          <p:nvPr>
            <p:ph type="title"/>
          </p:nvPr>
        </p:nvSpPr>
        <p:spPr>
          <a:xfrm>
            <a:off x="913795" y="213919"/>
            <a:ext cx="10353762" cy="1257300"/>
          </a:xfrm>
        </p:spPr>
        <p:txBody>
          <a:bodyPr/>
          <a:lstStyle/>
          <a:p>
            <a:r>
              <a:rPr lang="en-US" b="1" dirty="0">
                <a:solidFill>
                  <a:srgbClr val="FFFF00"/>
                </a:solidFill>
              </a:rPr>
              <a:t>What is a Field Liaison?</a:t>
            </a:r>
          </a:p>
        </p:txBody>
      </p:sp>
      <p:sp>
        <p:nvSpPr>
          <p:cNvPr id="3" name="Content Placeholder 2">
            <a:extLst>
              <a:ext uri="{FF2B5EF4-FFF2-40B4-BE49-F238E27FC236}">
                <a16:creationId xmlns:a16="http://schemas.microsoft.com/office/drawing/2014/main" id="{7248AED9-E3DA-45CF-BA34-2401309F4969}"/>
              </a:ext>
            </a:extLst>
          </p:cNvPr>
          <p:cNvSpPr>
            <a:spLocks noGrp="1"/>
          </p:cNvSpPr>
          <p:nvPr>
            <p:ph idx="1"/>
          </p:nvPr>
        </p:nvSpPr>
        <p:spPr>
          <a:xfrm>
            <a:off x="913795" y="1471220"/>
            <a:ext cx="10353762" cy="5172862"/>
          </a:xfrm>
        </p:spPr>
        <p:txBody>
          <a:bodyPr>
            <a:normAutofit fontScale="92500" lnSpcReduction="20000"/>
          </a:bodyPr>
          <a:lstStyle/>
          <a:p>
            <a:r>
              <a:rPr lang="en-US" b="1" dirty="0">
                <a:solidFill>
                  <a:srgbClr val="FFFF00"/>
                </a:solidFill>
              </a:rPr>
              <a:t>Communicate with field instructor and student every week (via email to summarize course content and/or upcoming due dates)</a:t>
            </a:r>
          </a:p>
          <a:p>
            <a:r>
              <a:rPr lang="en-US" b="1" dirty="0">
                <a:solidFill>
                  <a:srgbClr val="FFFF00"/>
                </a:solidFill>
              </a:rPr>
              <a:t>Complete a minimum of two site visits each semester</a:t>
            </a:r>
          </a:p>
          <a:p>
            <a:pPr lvl="1"/>
            <a:r>
              <a:rPr lang="en-US" b="1" dirty="0">
                <a:solidFill>
                  <a:srgbClr val="FFFF00"/>
                </a:solidFill>
              </a:rPr>
              <a:t>1st Site Visits: 9/9 – 9/20</a:t>
            </a:r>
          </a:p>
          <a:p>
            <a:pPr lvl="1"/>
            <a:r>
              <a:rPr lang="en-US" b="1" dirty="0">
                <a:solidFill>
                  <a:srgbClr val="FFFF00"/>
                </a:solidFill>
              </a:rPr>
              <a:t>2</a:t>
            </a:r>
            <a:r>
              <a:rPr lang="en-US" b="1" baseline="30000" dirty="0">
                <a:solidFill>
                  <a:srgbClr val="FFFF00"/>
                </a:solidFill>
              </a:rPr>
              <a:t>nd</a:t>
            </a:r>
            <a:r>
              <a:rPr lang="en-US" b="1" dirty="0">
                <a:solidFill>
                  <a:srgbClr val="FFFF00"/>
                </a:solidFill>
              </a:rPr>
              <a:t> Site Visits: 0/28 - 11/15</a:t>
            </a:r>
          </a:p>
          <a:p>
            <a:pPr lvl="1"/>
            <a:r>
              <a:rPr lang="en-US" b="1" dirty="0">
                <a:solidFill>
                  <a:schemeClr val="tx1"/>
                </a:solidFill>
              </a:rPr>
              <a:t>In-person or </a:t>
            </a:r>
            <a:r>
              <a:rPr lang="en-US" b="1" dirty="0" err="1">
                <a:solidFill>
                  <a:schemeClr val="tx1"/>
                </a:solidFill>
              </a:rPr>
              <a:t>Televideo</a:t>
            </a:r>
            <a:endParaRPr lang="en-US" b="1" dirty="0">
              <a:solidFill>
                <a:schemeClr val="tx1"/>
              </a:solidFill>
            </a:endParaRPr>
          </a:p>
          <a:p>
            <a:pPr lvl="1"/>
            <a:r>
              <a:rPr lang="en-US" b="1" dirty="0">
                <a:solidFill>
                  <a:schemeClr val="tx1"/>
                </a:solidFill>
              </a:rPr>
              <a:t>More can be scheduled if issues or concerns arise</a:t>
            </a:r>
          </a:p>
          <a:p>
            <a:pPr lvl="1"/>
            <a:r>
              <a:rPr lang="en-US" b="1" dirty="0">
                <a:solidFill>
                  <a:schemeClr val="tx1"/>
                </a:solidFill>
              </a:rPr>
              <a:t>Field Instructor can request a meeting at any time</a:t>
            </a:r>
          </a:p>
          <a:p>
            <a:r>
              <a:rPr lang="en-US" b="1" dirty="0">
                <a:solidFill>
                  <a:srgbClr val="FFFF00"/>
                </a:solidFill>
              </a:rPr>
              <a:t>Contact your Liaison for questions, concerns, issues with practicum</a:t>
            </a:r>
          </a:p>
          <a:p>
            <a:pPr lvl="1"/>
            <a:r>
              <a:rPr lang="en-US" b="1" dirty="0">
                <a:solidFill>
                  <a:schemeClr val="tx1"/>
                </a:solidFill>
              </a:rPr>
              <a:t>The instructor listed for your students SOCW 840/890 Practicum course section</a:t>
            </a:r>
          </a:p>
          <a:p>
            <a:pPr lvl="1"/>
            <a:r>
              <a:rPr lang="en-US" b="1" dirty="0">
                <a:solidFill>
                  <a:schemeClr val="tx1"/>
                </a:solidFill>
              </a:rPr>
              <a:t>The liaison information was sent out via email</a:t>
            </a:r>
          </a:p>
          <a:p>
            <a:r>
              <a:rPr lang="en-US" b="1" dirty="0">
                <a:solidFill>
                  <a:srgbClr val="FFFF00"/>
                </a:solidFill>
              </a:rPr>
              <a:t>You can contact the Field Office with questions, concerns, issues with Sonia</a:t>
            </a:r>
          </a:p>
          <a:p>
            <a:pPr lvl="1"/>
            <a:r>
              <a:rPr lang="en-US" b="1" dirty="0">
                <a:solidFill>
                  <a:schemeClr val="tx1"/>
                </a:solidFill>
                <a:hlinkClick r:id="rId2"/>
              </a:rPr>
              <a:t>swfield@fhsu.edu</a:t>
            </a:r>
            <a:endParaRPr lang="en-US" b="1" dirty="0">
              <a:solidFill>
                <a:schemeClr val="tx1"/>
              </a:solidFill>
            </a:endParaRPr>
          </a:p>
          <a:p>
            <a:pPr marL="450000" lvl="1" indent="0">
              <a:buNone/>
            </a:pPr>
            <a:endParaRPr lang="en-US" b="1" dirty="0">
              <a:solidFill>
                <a:schemeClr val="tx1"/>
              </a:solidFill>
            </a:endParaRPr>
          </a:p>
          <a:p>
            <a:pPr marL="450000" lvl="1" indent="0">
              <a:buNone/>
            </a:pPr>
            <a:endParaRPr lang="en-US" b="1" dirty="0">
              <a:solidFill>
                <a:schemeClr val="tx1"/>
              </a:solidFill>
            </a:endParaRPr>
          </a:p>
        </p:txBody>
      </p:sp>
    </p:spTree>
    <p:extLst>
      <p:ext uri="{BB962C8B-B14F-4D97-AF65-F5344CB8AC3E}">
        <p14:creationId xmlns:p14="http://schemas.microsoft.com/office/powerpoint/2010/main" val="59054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E998-F91B-4193-848C-FD8AC08A8DC5}"/>
              </a:ext>
            </a:extLst>
          </p:cNvPr>
          <p:cNvSpPr>
            <a:spLocks noGrp="1"/>
          </p:cNvSpPr>
          <p:nvPr>
            <p:ph type="title"/>
          </p:nvPr>
        </p:nvSpPr>
        <p:spPr>
          <a:xfrm>
            <a:off x="821516" y="248874"/>
            <a:ext cx="10353762" cy="1257300"/>
          </a:xfrm>
        </p:spPr>
        <p:txBody>
          <a:bodyPr/>
          <a:lstStyle/>
          <a:p>
            <a:r>
              <a:rPr lang="en-US" b="1" dirty="0">
                <a:solidFill>
                  <a:srgbClr val="FFFF00"/>
                </a:solidFill>
              </a:rPr>
              <a:t>Due Dates</a:t>
            </a:r>
          </a:p>
        </p:txBody>
      </p:sp>
      <p:sp>
        <p:nvSpPr>
          <p:cNvPr id="3" name="Content Placeholder 2">
            <a:extLst>
              <a:ext uri="{FF2B5EF4-FFF2-40B4-BE49-F238E27FC236}">
                <a16:creationId xmlns:a16="http://schemas.microsoft.com/office/drawing/2014/main" id="{32CEE59F-2053-4F08-9774-9AC3144E54AC}"/>
              </a:ext>
            </a:extLst>
          </p:cNvPr>
          <p:cNvSpPr>
            <a:spLocks noGrp="1"/>
          </p:cNvSpPr>
          <p:nvPr>
            <p:ph idx="1"/>
          </p:nvPr>
        </p:nvSpPr>
        <p:spPr>
          <a:xfrm>
            <a:off x="919119" y="1506174"/>
            <a:ext cx="10353762" cy="5102952"/>
          </a:xfrm>
        </p:spPr>
        <p:txBody>
          <a:bodyPr>
            <a:normAutofit/>
          </a:bodyPr>
          <a:lstStyle/>
          <a:p>
            <a:r>
              <a:rPr lang="en-US" b="1" dirty="0">
                <a:solidFill>
                  <a:srgbClr val="FFFF00"/>
                </a:solidFill>
              </a:rPr>
              <a:t>Student documentation in Sonia Timesheet</a:t>
            </a:r>
          </a:p>
          <a:p>
            <a:pPr lvl="1"/>
            <a:r>
              <a:rPr lang="en-US" b="1" dirty="0">
                <a:solidFill>
                  <a:schemeClr val="tx1"/>
                </a:solidFill>
              </a:rPr>
              <a:t>Prefer daily</a:t>
            </a:r>
          </a:p>
          <a:p>
            <a:pPr lvl="1"/>
            <a:r>
              <a:rPr lang="en-US" b="1" dirty="0">
                <a:solidFill>
                  <a:schemeClr val="tx1"/>
                </a:solidFill>
              </a:rPr>
              <a:t>At minimum weekly</a:t>
            </a:r>
          </a:p>
          <a:p>
            <a:r>
              <a:rPr lang="en-US" b="1" dirty="0">
                <a:solidFill>
                  <a:srgbClr val="FFFF00"/>
                </a:solidFill>
              </a:rPr>
              <a:t>Field Instructor approves Timesheet entries</a:t>
            </a:r>
          </a:p>
          <a:p>
            <a:pPr lvl="1"/>
            <a:r>
              <a:rPr lang="en-US" b="1" dirty="0">
                <a:solidFill>
                  <a:schemeClr val="tx1"/>
                </a:solidFill>
              </a:rPr>
              <a:t>At minimum weekly</a:t>
            </a:r>
          </a:p>
          <a:p>
            <a:r>
              <a:rPr lang="en-US" b="1" dirty="0">
                <a:solidFill>
                  <a:srgbClr val="FFFF00"/>
                </a:solidFill>
              </a:rPr>
              <a:t>Student Learning Agreement (SLA)</a:t>
            </a:r>
          </a:p>
          <a:p>
            <a:pPr lvl="1"/>
            <a:r>
              <a:rPr lang="en-US" b="1" dirty="0">
                <a:solidFill>
                  <a:schemeClr val="tx1"/>
                </a:solidFill>
              </a:rPr>
              <a:t>1</a:t>
            </a:r>
            <a:r>
              <a:rPr lang="en-US" b="1" baseline="30000" dirty="0">
                <a:solidFill>
                  <a:schemeClr val="tx1"/>
                </a:solidFill>
              </a:rPr>
              <a:t>st</a:t>
            </a:r>
            <a:r>
              <a:rPr lang="en-US" b="1" dirty="0">
                <a:solidFill>
                  <a:schemeClr val="tx1"/>
                </a:solidFill>
              </a:rPr>
              <a:t> Submission Due – 9/5</a:t>
            </a:r>
          </a:p>
          <a:p>
            <a:pPr lvl="1"/>
            <a:r>
              <a:rPr lang="en-US" b="1" dirty="0">
                <a:solidFill>
                  <a:schemeClr val="tx1"/>
                </a:solidFill>
              </a:rPr>
              <a:t>Liaison Feedback due – 9/12</a:t>
            </a:r>
          </a:p>
          <a:p>
            <a:pPr lvl="1"/>
            <a:r>
              <a:rPr lang="en-US" b="1" dirty="0">
                <a:solidFill>
                  <a:schemeClr val="tx1"/>
                </a:solidFill>
              </a:rPr>
              <a:t>Amended submission due – 9/19</a:t>
            </a:r>
          </a:p>
          <a:p>
            <a:pPr lvl="1"/>
            <a:r>
              <a:rPr lang="en-US" b="1" dirty="0">
                <a:solidFill>
                  <a:schemeClr val="tx1"/>
                </a:solidFill>
              </a:rPr>
              <a:t>Use examples to help complete SLA w/ input and feedback from your FI</a:t>
            </a:r>
          </a:p>
        </p:txBody>
      </p:sp>
    </p:spTree>
    <p:extLst>
      <p:ext uri="{BB962C8B-B14F-4D97-AF65-F5344CB8AC3E}">
        <p14:creationId xmlns:p14="http://schemas.microsoft.com/office/powerpoint/2010/main" val="2236813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CC670F-05B9-4BB7-BA2C-0DE5B5C1E5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{31C12DBF-E186-4642-B043-A9CD041430F9}tf00934815_win32</Template>
  <TotalTime>10778</TotalTime>
  <Words>1248</Words>
  <Application>Microsoft Office PowerPoint</Application>
  <PresentationFormat>Widescreen</PresentationFormat>
  <Paragraphs>139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 New</vt:lpstr>
      <vt:lpstr>Goudy Old Style</vt:lpstr>
      <vt:lpstr>Times New Roman</vt:lpstr>
      <vt:lpstr>Wingdings 2</vt:lpstr>
      <vt:lpstr>SlateVTI</vt:lpstr>
      <vt:lpstr>PowerPoint Presentation</vt:lpstr>
      <vt:lpstr>Who is Who</vt:lpstr>
      <vt:lpstr>Basics</vt:lpstr>
      <vt:lpstr>Student Liability Insurance</vt:lpstr>
      <vt:lpstr>Direct v Indirect Hours</vt:lpstr>
      <vt:lpstr>Direct v Indirect</vt:lpstr>
      <vt:lpstr>SOCW 830 (GEN)/880 (ADV) Concurrent Practice Class w/Practicum</vt:lpstr>
      <vt:lpstr>What is a Field Liaison?</vt:lpstr>
      <vt:lpstr>Due Dates</vt:lpstr>
      <vt:lpstr>Due Dates</vt:lpstr>
      <vt:lpstr>Sonia – Field Portal</vt:lpstr>
      <vt:lpstr>Awards</vt:lpstr>
      <vt:lpstr>Other Important Dates/Info</vt:lpstr>
      <vt:lpstr>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MSW Field Practicum Orientation</dc:title>
  <dc:creator>Kendal Carswell</dc:creator>
  <cp:lastModifiedBy>Rekala Tuxhorn</cp:lastModifiedBy>
  <cp:revision>29</cp:revision>
  <dcterms:created xsi:type="dcterms:W3CDTF">2021-08-03T21:10:51Z</dcterms:created>
  <dcterms:modified xsi:type="dcterms:W3CDTF">2024-08-12T21:41:02Z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