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8" r:id="rId5"/>
    <p:sldId id="270" r:id="rId6"/>
    <p:sldId id="331" r:id="rId7"/>
    <p:sldId id="269" r:id="rId8"/>
    <p:sldId id="330" r:id="rId9"/>
    <p:sldId id="271" r:id="rId10"/>
    <p:sldId id="272" r:id="rId11"/>
    <p:sldId id="273" r:id="rId12"/>
    <p:sldId id="274" r:id="rId13"/>
    <p:sldId id="275" r:id="rId14"/>
    <p:sldId id="276" r:id="rId15"/>
    <p:sldId id="277" r:id="rId16"/>
    <p:sldId id="278" r:id="rId17"/>
    <p:sldId id="279"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B22C4-A143-4BF4-977C-17DD367AAFEE}" v="27" dt="2023-08-14T14:38:52.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3"/>
    <p:restoredTop sz="94694"/>
  </p:normalViewPr>
  <p:slideViewPr>
    <p:cSldViewPr snapToGrid="0" snapToObjects="1">
      <p:cViewPr varScale="1">
        <p:scale>
          <a:sx n="112" d="100"/>
          <a:sy n="112" d="100"/>
        </p:scale>
        <p:origin x="4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kala Tuxhorn" userId="007ab9d0-894e-48e4-9d58-991253b640e0" providerId="ADAL" clId="{29CB22C4-A143-4BF4-977C-17DD367AAFEE}"/>
    <pc:docChg chg="undo redo custSel addSld delSld modSld sldOrd">
      <pc:chgData name="Rekala Tuxhorn" userId="007ab9d0-894e-48e4-9d58-991253b640e0" providerId="ADAL" clId="{29CB22C4-A143-4BF4-977C-17DD367AAFEE}" dt="2023-08-14T17:26:37.226" v="4010" actId="13822"/>
      <pc:docMkLst>
        <pc:docMk/>
      </pc:docMkLst>
      <pc:sldChg chg="modSp mod">
        <pc:chgData name="Rekala Tuxhorn" userId="007ab9d0-894e-48e4-9d58-991253b640e0" providerId="ADAL" clId="{29CB22C4-A143-4BF4-977C-17DD367AAFEE}" dt="2023-08-09T19:25:22.301" v="2376" actId="20577"/>
        <pc:sldMkLst>
          <pc:docMk/>
          <pc:sldMk cId="1802797371" sldId="256"/>
        </pc:sldMkLst>
        <pc:spChg chg="mod">
          <ac:chgData name="Rekala Tuxhorn" userId="007ab9d0-894e-48e4-9d58-991253b640e0" providerId="ADAL" clId="{29CB22C4-A143-4BF4-977C-17DD367AAFEE}" dt="2023-08-09T14:34:16.255" v="85" actId="1076"/>
          <ac:spMkLst>
            <pc:docMk/>
            <pc:sldMk cId="1802797371" sldId="256"/>
            <ac:spMk id="2" creationId="{B0B54FF8-A17E-894F-AA4A-3FAFF99A7B39}"/>
          </ac:spMkLst>
        </pc:spChg>
        <pc:spChg chg="mod">
          <ac:chgData name="Rekala Tuxhorn" userId="007ab9d0-894e-48e4-9d58-991253b640e0" providerId="ADAL" clId="{29CB22C4-A143-4BF4-977C-17DD367AAFEE}" dt="2023-08-09T19:25:22.301" v="2376" actId="20577"/>
          <ac:spMkLst>
            <pc:docMk/>
            <pc:sldMk cId="1802797371" sldId="256"/>
            <ac:spMk id="3" creationId="{4A75756C-FD76-614E-9298-47DDFA6C7820}"/>
          </ac:spMkLst>
        </pc:spChg>
      </pc:sldChg>
      <pc:sldChg chg="modSp mod">
        <pc:chgData name="Rekala Tuxhorn" userId="007ab9d0-894e-48e4-9d58-991253b640e0" providerId="ADAL" clId="{29CB22C4-A143-4BF4-977C-17DD367AAFEE}" dt="2023-08-09T19:27:43.282" v="2419" actId="20577"/>
        <pc:sldMkLst>
          <pc:docMk/>
          <pc:sldMk cId="3110619744" sldId="258"/>
        </pc:sldMkLst>
        <pc:spChg chg="mod">
          <ac:chgData name="Rekala Tuxhorn" userId="007ab9d0-894e-48e4-9d58-991253b640e0" providerId="ADAL" clId="{29CB22C4-A143-4BF4-977C-17DD367AAFEE}" dt="2023-08-09T19:27:43.282" v="2419" actId="20577"/>
          <ac:spMkLst>
            <pc:docMk/>
            <pc:sldMk cId="3110619744" sldId="258"/>
            <ac:spMk id="3" creationId="{46ECFBFB-C028-BD42-A477-E6DB6F0E421A}"/>
          </ac:spMkLst>
        </pc:spChg>
      </pc:sldChg>
      <pc:sldChg chg="modSp mod">
        <pc:chgData name="Rekala Tuxhorn" userId="007ab9d0-894e-48e4-9d58-991253b640e0" providerId="ADAL" clId="{29CB22C4-A143-4BF4-977C-17DD367AAFEE}" dt="2023-08-09T20:38:10.830" v="3669" actId="114"/>
        <pc:sldMkLst>
          <pc:docMk/>
          <pc:sldMk cId="348636634" sldId="259"/>
        </pc:sldMkLst>
        <pc:spChg chg="mod">
          <ac:chgData name="Rekala Tuxhorn" userId="007ab9d0-894e-48e4-9d58-991253b640e0" providerId="ADAL" clId="{29CB22C4-A143-4BF4-977C-17DD367AAFEE}" dt="2023-08-09T15:48:50.436" v="873" actId="20577"/>
          <ac:spMkLst>
            <pc:docMk/>
            <pc:sldMk cId="348636634" sldId="259"/>
            <ac:spMk id="2" creationId="{3684C7C9-7253-4243-9D26-A4F1994BA153}"/>
          </ac:spMkLst>
        </pc:spChg>
        <pc:spChg chg="mod">
          <ac:chgData name="Rekala Tuxhorn" userId="007ab9d0-894e-48e4-9d58-991253b640e0" providerId="ADAL" clId="{29CB22C4-A143-4BF4-977C-17DD367AAFEE}" dt="2023-08-09T20:38:10.830" v="3669" actId="114"/>
          <ac:spMkLst>
            <pc:docMk/>
            <pc:sldMk cId="348636634" sldId="259"/>
            <ac:spMk id="3" creationId="{84CA7E31-32A3-6742-8E21-67D1E1946D4C}"/>
          </ac:spMkLst>
        </pc:spChg>
      </pc:sldChg>
      <pc:sldChg chg="del">
        <pc:chgData name="Rekala Tuxhorn" userId="007ab9d0-894e-48e4-9d58-991253b640e0" providerId="ADAL" clId="{29CB22C4-A143-4BF4-977C-17DD367AAFEE}" dt="2023-08-09T16:06:46.002" v="1917" actId="2696"/>
        <pc:sldMkLst>
          <pc:docMk/>
          <pc:sldMk cId="3301149588" sldId="264"/>
        </pc:sldMkLst>
      </pc:sldChg>
      <pc:sldChg chg="addSp delSp modSp mod ord">
        <pc:chgData name="Rekala Tuxhorn" userId="007ab9d0-894e-48e4-9d58-991253b640e0" providerId="ADAL" clId="{29CB22C4-A143-4BF4-977C-17DD367AAFEE}" dt="2023-08-14T14:48:18.743" v="4008" actId="2711"/>
        <pc:sldMkLst>
          <pc:docMk/>
          <pc:sldMk cId="485461652" sldId="268"/>
        </pc:sldMkLst>
        <pc:spChg chg="mod">
          <ac:chgData name="Rekala Tuxhorn" userId="007ab9d0-894e-48e4-9d58-991253b640e0" providerId="ADAL" clId="{29CB22C4-A143-4BF4-977C-17DD367AAFEE}" dt="2023-08-14T14:34:55.126" v="3792"/>
          <ac:spMkLst>
            <pc:docMk/>
            <pc:sldMk cId="485461652" sldId="268"/>
            <ac:spMk id="2" creationId="{8C77C597-2FBE-ECBC-7C35-E04A0F3305BE}"/>
          </ac:spMkLst>
        </pc:spChg>
        <pc:spChg chg="del mod">
          <ac:chgData name="Rekala Tuxhorn" userId="007ab9d0-894e-48e4-9d58-991253b640e0" providerId="ADAL" clId="{29CB22C4-A143-4BF4-977C-17DD367AAFEE}" dt="2023-08-14T14:34:35.606" v="3790" actId="478"/>
          <ac:spMkLst>
            <pc:docMk/>
            <pc:sldMk cId="485461652" sldId="268"/>
            <ac:spMk id="3" creationId="{A728121E-3DFB-9625-D9D2-FD32EB4469BB}"/>
          </ac:spMkLst>
        </pc:spChg>
        <pc:spChg chg="add mod">
          <ac:chgData name="Rekala Tuxhorn" userId="007ab9d0-894e-48e4-9d58-991253b640e0" providerId="ADAL" clId="{29CB22C4-A143-4BF4-977C-17DD367AAFEE}" dt="2023-08-14T14:48:18.743" v="4008" actId="2711"/>
          <ac:spMkLst>
            <pc:docMk/>
            <pc:sldMk cId="485461652" sldId="268"/>
            <ac:spMk id="5" creationId="{5D0D5610-599C-134A-1457-448BB6AC7873}"/>
          </ac:spMkLst>
        </pc:spChg>
      </pc:sldChg>
      <pc:sldChg chg="modSp mod">
        <pc:chgData name="Rekala Tuxhorn" userId="007ab9d0-894e-48e4-9d58-991253b640e0" providerId="ADAL" clId="{29CB22C4-A143-4BF4-977C-17DD367AAFEE}" dt="2023-08-09T20:28:45.346" v="3286" actId="313"/>
        <pc:sldMkLst>
          <pc:docMk/>
          <pc:sldMk cId="488086976" sldId="269"/>
        </pc:sldMkLst>
        <pc:spChg chg="mod">
          <ac:chgData name="Rekala Tuxhorn" userId="007ab9d0-894e-48e4-9d58-991253b640e0" providerId="ADAL" clId="{29CB22C4-A143-4BF4-977C-17DD367AAFEE}" dt="2023-08-09T16:03:54.918" v="1743" actId="122"/>
          <ac:spMkLst>
            <pc:docMk/>
            <pc:sldMk cId="488086976" sldId="269"/>
            <ac:spMk id="2" creationId="{2B15DED6-E324-CD34-77C3-55A74D561463}"/>
          </ac:spMkLst>
        </pc:spChg>
        <pc:spChg chg="mod">
          <ac:chgData name="Rekala Tuxhorn" userId="007ab9d0-894e-48e4-9d58-991253b640e0" providerId="ADAL" clId="{29CB22C4-A143-4BF4-977C-17DD367AAFEE}" dt="2023-08-09T20:28:45.346" v="3286" actId="313"/>
          <ac:spMkLst>
            <pc:docMk/>
            <pc:sldMk cId="488086976" sldId="269"/>
            <ac:spMk id="3" creationId="{0F8B9E8F-59AF-0E88-886E-BF55DD618790}"/>
          </ac:spMkLst>
        </pc:spChg>
      </pc:sldChg>
      <pc:sldChg chg="modSp mod">
        <pc:chgData name="Rekala Tuxhorn" userId="007ab9d0-894e-48e4-9d58-991253b640e0" providerId="ADAL" clId="{29CB22C4-A143-4BF4-977C-17DD367AAFEE}" dt="2023-08-09T20:27:56.453" v="3191" actId="20577"/>
        <pc:sldMkLst>
          <pc:docMk/>
          <pc:sldMk cId="3020631181" sldId="270"/>
        </pc:sldMkLst>
        <pc:spChg chg="mod">
          <ac:chgData name="Rekala Tuxhorn" userId="007ab9d0-894e-48e4-9d58-991253b640e0" providerId="ADAL" clId="{29CB22C4-A143-4BF4-977C-17DD367AAFEE}" dt="2023-08-09T15:50:20.246" v="932" actId="20577"/>
          <ac:spMkLst>
            <pc:docMk/>
            <pc:sldMk cId="3020631181" sldId="270"/>
            <ac:spMk id="2" creationId="{760A9B08-72D4-D968-B6FA-C5E36620A952}"/>
          </ac:spMkLst>
        </pc:spChg>
        <pc:spChg chg="mod">
          <ac:chgData name="Rekala Tuxhorn" userId="007ab9d0-894e-48e4-9d58-991253b640e0" providerId="ADAL" clId="{29CB22C4-A143-4BF4-977C-17DD367AAFEE}" dt="2023-08-09T20:27:56.453" v="3191" actId="20577"/>
          <ac:spMkLst>
            <pc:docMk/>
            <pc:sldMk cId="3020631181" sldId="270"/>
            <ac:spMk id="3" creationId="{CF804BF6-D3D5-1542-5AEF-A32664A8E312}"/>
          </ac:spMkLst>
        </pc:spChg>
      </pc:sldChg>
      <pc:sldChg chg="modSp add mod ord">
        <pc:chgData name="Rekala Tuxhorn" userId="007ab9d0-894e-48e4-9d58-991253b640e0" providerId="ADAL" clId="{29CB22C4-A143-4BF4-977C-17DD367AAFEE}" dt="2023-08-09T20:27:47.681" v="3163" actId="115"/>
        <pc:sldMkLst>
          <pc:docMk/>
          <pc:sldMk cId="356194424" sldId="271"/>
        </pc:sldMkLst>
        <pc:spChg chg="mod">
          <ac:chgData name="Rekala Tuxhorn" userId="007ab9d0-894e-48e4-9d58-991253b640e0" providerId="ADAL" clId="{29CB22C4-A143-4BF4-977C-17DD367AAFEE}" dt="2023-08-09T20:26:49.618" v="3104" actId="1076"/>
          <ac:spMkLst>
            <pc:docMk/>
            <pc:sldMk cId="356194424" sldId="271"/>
            <ac:spMk id="2" creationId="{8C77C597-2FBE-ECBC-7C35-E04A0F3305BE}"/>
          </ac:spMkLst>
        </pc:spChg>
        <pc:spChg chg="mod">
          <ac:chgData name="Rekala Tuxhorn" userId="007ab9d0-894e-48e4-9d58-991253b640e0" providerId="ADAL" clId="{29CB22C4-A143-4BF4-977C-17DD367AAFEE}" dt="2023-08-09T20:27:47.681" v="3163" actId="115"/>
          <ac:spMkLst>
            <pc:docMk/>
            <pc:sldMk cId="356194424" sldId="271"/>
            <ac:spMk id="3" creationId="{A728121E-3DFB-9625-D9D2-FD32EB4469BB}"/>
          </ac:spMkLst>
        </pc:spChg>
      </pc:sldChg>
      <pc:sldChg chg="modSp add mod ord">
        <pc:chgData name="Rekala Tuxhorn" userId="007ab9d0-894e-48e4-9d58-991253b640e0" providerId="ADAL" clId="{29CB22C4-A143-4BF4-977C-17DD367AAFEE}" dt="2023-08-14T14:30:19.836" v="3746" actId="20577"/>
        <pc:sldMkLst>
          <pc:docMk/>
          <pc:sldMk cId="3826090686" sldId="272"/>
        </pc:sldMkLst>
        <pc:spChg chg="mod">
          <ac:chgData name="Rekala Tuxhorn" userId="007ab9d0-894e-48e4-9d58-991253b640e0" providerId="ADAL" clId="{29CB22C4-A143-4BF4-977C-17DD367AAFEE}" dt="2023-08-09T20:29:44.334" v="3332" actId="20577"/>
          <ac:spMkLst>
            <pc:docMk/>
            <pc:sldMk cId="3826090686" sldId="272"/>
            <ac:spMk id="2" creationId="{2B15DED6-E324-CD34-77C3-55A74D561463}"/>
          </ac:spMkLst>
        </pc:spChg>
        <pc:spChg chg="mod">
          <ac:chgData name="Rekala Tuxhorn" userId="007ab9d0-894e-48e4-9d58-991253b640e0" providerId="ADAL" clId="{29CB22C4-A143-4BF4-977C-17DD367AAFEE}" dt="2023-08-14T14:30:19.836" v="3746" actId="20577"/>
          <ac:spMkLst>
            <pc:docMk/>
            <pc:sldMk cId="3826090686" sldId="272"/>
            <ac:spMk id="3" creationId="{0F8B9E8F-59AF-0E88-886E-BF55DD618790}"/>
          </ac:spMkLst>
        </pc:spChg>
      </pc:sldChg>
      <pc:sldChg chg="add">
        <pc:chgData name="Rekala Tuxhorn" userId="007ab9d0-894e-48e4-9d58-991253b640e0" providerId="ADAL" clId="{29CB22C4-A143-4BF4-977C-17DD367AAFEE}" dt="2023-08-14T14:37:48.648" v="3794"/>
        <pc:sldMkLst>
          <pc:docMk/>
          <pc:sldMk cId="3831153018" sldId="273"/>
        </pc:sldMkLst>
      </pc:sldChg>
      <pc:sldChg chg="add">
        <pc:chgData name="Rekala Tuxhorn" userId="007ab9d0-894e-48e4-9d58-991253b640e0" providerId="ADAL" clId="{29CB22C4-A143-4BF4-977C-17DD367AAFEE}" dt="2023-08-14T14:37:52.783" v="3795"/>
        <pc:sldMkLst>
          <pc:docMk/>
          <pc:sldMk cId="3284529325" sldId="274"/>
        </pc:sldMkLst>
      </pc:sldChg>
      <pc:sldChg chg="add">
        <pc:chgData name="Rekala Tuxhorn" userId="007ab9d0-894e-48e4-9d58-991253b640e0" providerId="ADAL" clId="{29CB22C4-A143-4BF4-977C-17DD367AAFEE}" dt="2023-08-14T14:38:19.872" v="3796"/>
        <pc:sldMkLst>
          <pc:docMk/>
          <pc:sldMk cId="3840032228" sldId="275"/>
        </pc:sldMkLst>
      </pc:sldChg>
      <pc:sldChg chg="add">
        <pc:chgData name="Rekala Tuxhorn" userId="007ab9d0-894e-48e4-9d58-991253b640e0" providerId="ADAL" clId="{29CB22C4-A143-4BF4-977C-17DD367AAFEE}" dt="2023-08-14T14:38:27.563" v="3797"/>
        <pc:sldMkLst>
          <pc:docMk/>
          <pc:sldMk cId="2665115436" sldId="276"/>
        </pc:sldMkLst>
      </pc:sldChg>
      <pc:sldChg chg="add">
        <pc:chgData name="Rekala Tuxhorn" userId="007ab9d0-894e-48e4-9d58-991253b640e0" providerId="ADAL" clId="{29CB22C4-A143-4BF4-977C-17DD367AAFEE}" dt="2023-08-14T14:38:32.640" v="3798"/>
        <pc:sldMkLst>
          <pc:docMk/>
          <pc:sldMk cId="4142477574" sldId="277"/>
        </pc:sldMkLst>
      </pc:sldChg>
      <pc:sldChg chg="add">
        <pc:chgData name="Rekala Tuxhorn" userId="007ab9d0-894e-48e4-9d58-991253b640e0" providerId="ADAL" clId="{29CB22C4-A143-4BF4-977C-17DD367AAFEE}" dt="2023-08-14T14:38:37.577" v="3799"/>
        <pc:sldMkLst>
          <pc:docMk/>
          <pc:sldMk cId="956781839" sldId="278"/>
        </pc:sldMkLst>
      </pc:sldChg>
      <pc:sldChg chg="add">
        <pc:chgData name="Rekala Tuxhorn" userId="007ab9d0-894e-48e4-9d58-991253b640e0" providerId="ADAL" clId="{29CB22C4-A143-4BF4-977C-17DD367AAFEE}" dt="2023-08-14T14:38:43.306" v="3800"/>
        <pc:sldMkLst>
          <pc:docMk/>
          <pc:sldMk cId="2110378475" sldId="279"/>
        </pc:sldMkLst>
      </pc:sldChg>
      <pc:sldChg chg="add">
        <pc:chgData name="Rekala Tuxhorn" userId="007ab9d0-894e-48e4-9d58-991253b640e0" providerId="ADAL" clId="{29CB22C4-A143-4BF4-977C-17DD367AAFEE}" dt="2023-08-14T14:38:48.679" v="3801"/>
        <pc:sldMkLst>
          <pc:docMk/>
          <pc:sldMk cId="3193840999" sldId="280"/>
        </pc:sldMkLst>
      </pc:sldChg>
      <pc:sldChg chg="add">
        <pc:chgData name="Rekala Tuxhorn" userId="007ab9d0-894e-48e4-9d58-991253b640e0" providerId="ADAL" clId="{29CB22C4-A143-4BF4-977C-17DD367AAFEE}" dt="2023-08-14T14:38:52.549" v="3802"/>
        <pc:sldMkLst>
          <pc:docMk/>
          <pc:sldMk cId="328760901" sldId="281"/>
        </pc:sldMkLst>
      </pc:sldChg>
      <pc:sldChg chg="modSp add del mod setBg">
        <pc:chgData name="Rekala Tuxhorn" userId="007ab9d0-894e-48e4-9d58-991253b640e0" providerId="ADAL" clId="{29CB22C4-A143-4BF4-977C-17DD367AAFEE}" dt="2023-08-14T14:33:50.550" v="3784" actId="47"/>
        <pc:sldMkLst>
          <pc:docMk/>
          <pc:sldMk cId="3834689422" sldId="329"/>
        </pc:sldMkLst>
        <pc:spChg chg="mod">
          <ac:chgData name="Rekala Tuxhorn" userId="007ab9d0-894e-48e4-9d58-991253b640e0" providerId="ADAL" clId="{29CB22C4-A143-4BF4-977C-17DD367AAFEE}" dt="2023-08-14T14:31:10.257" v="3750" actId="1076"/>
          <ac:spMkLst>
            <pc:docMk/>
            <pc:sldMk cId="3834689422" sldId="329"/>
            <ac:spMk id="2" creationId="{8A5340B0-3987-00A2-528F-F1D358A03CF7}"/>
          </ac:spMkLst>
        </pc:spChg>
        <pc:spChg chg="mod">
          <ac:chgData name="Rekala Tuxhorn" userId="007ab9d0-894e-48e4-9d58-991253b640e0" providerId="ADAL" clId="{29CB22C4-A143-4BF4-977C-17DD367AAFEE}" dt="2023-08-14T14:31:35.587" v="3755" actId="1076"/>
          <ac:spMkLst>
            <pc:docMk/>
            <pc:sldMk cId="3834689422" sldId="329"/>
            <ac:spMk id="6" creationId="{62CD0A94-C0FE-E041-796E-C186FE2C6177}"/>
          </ac:spMkLst>
        </pc:spChg>
      </pc:sldChg>
      <pc:sldChg chg="addSp delSp modSp add mod">
        <pc:chgData name="Rekala Tuxhorn" userId="007ab9d0-894e-48e4-9d58-991253b640e0" providerId="ADAL" clId="{29CB22C4-A143-4BF4-977C-17DD367AAFEE}" dt="2023-08-14T17:26:37.226" v="4010" actId="13822"/>
        <pc:sldMkLst>
          <pc:docMk/>
          <pc:sldMk cId="3984642335" sldId="330"/>
        </pc:sldMkLst>
        <pc:spChg chg="del">
          <ac:chgData name="Rekala Tuxhorn" userId="007ab9d0-894e-48e4-9d58-991253b640e0" providerId="ADAL" clId="{29CB22C4-A143-4BF4-977C-17DD367AAFEE}" dt="2023-08-14T14:32:42.215" v="3763" actId="478"/>
          <ac:spMkLst>
            <pc:docMk/>
            <pc:sldMk cId="3984642335" sldId="330"/>
            <ac:spMk id="2" creationId="{2B15DED6-E324-CD34-77C3-55A74D561463}"/>
          </ac:spMkLst>
        </pc:spChg>
        <pc:spChg chg="add mod">
          <ac:chgData name="Rekala Tuxhorn" userId="007ab9d0-894e-48e4-9d58-991253b640e0" providerId="ADAL" clId="{29CB22C4-A143-4BF4-977C-17DD367AAFEE}" dt="2023-08-14T17:26:37.226" v="4010" actId="13822"/>
          <ac:spMkLst>
            <pc:docMk/>
            <pc:sldMk cId="3984642335" sldId="330"/>
            <ac:spMk id="2" creationId="{C9C5DEF8-5B27-0BFD-F90B-57C8803F9211}"/>
          </ac:spMkLst>
        </pc:spChg>
        <pc:spChg chg="del">
          <ac:chgData name="Rekala Tuxhorn" userId="007ab9d0-894e-48e4-9d58-991253b640e0" providerId="ADAL" clId="{29CB22C4-A143-4BF4-977C-17DD367AAFEE}" dt="2023-08-14T14:32:46.306" v="3764" actId="478"/>
          <ac:spMkLst>
            <pc:docMk/>
            <pc:sldMk cId="3984642335" sldId="330"/>
            <ac:spMk id="3" creationId="{0F8B9E8F-59AF-0E88-886E-BF55DD618790}"/>
          </ac:spMkLst>
        </pc:spChg>
        <pc:spChg chg="add mod">
          <ac:chgData name="Rekala Tuxhorn" userId="007ab9d0-894e-48e4-9d58-991253b640e0" providerId="ADAL" clId="{29CB22C4-A143-4BF4-977C-17DD367AAFEE}" dt="2023-08-14T14:33:14.917" v="3772" actId="1076"/>
          <ac:spMkLst>
            <pc:docMk/>
            <pc:sldMk cId="3984642335" sldId="330"/>
            <ac:spMk id="5" creationId="{4673760A-123B-F02B-D736-FF296775933D}"/>
          </ac:spMkLst>
        </pc:spChg>
        <pc:spChg chg="add del mod">
          <ac:chgData name="Rekala Tuxhorn" userId="007ab9d0-894e-48e4-9d58-991253b640e0" providerId="ADAL" clId="{29CB22C4-A143-4BF4-977C-17DD367AAFEE}" dt="2023-08-14T14:32:54.170" v="3765"/>
          <ac:spMkLst>
            <pc:docMk/>
            <pc:sldMk cId="3984642335" sldId="330"/>
            <ac:spMk id="7" creationId="{A1D3EA50-32F8-4DD7-06D1-6D6ED6508C12}"/>
          </ac:spMkLst>
        </pc:spChg>
        <pc:spChg chg="add mod">
          <ac:chgData name="Rekala Tuxhorn" userId="007ab9d0-894e-48e4-9d58-991253b640e0" providerId="ADAL" clId="{29CB22C4-A143-4BF4-977C-17DD367AAFEE}" dt="2023-08-14T14:33:44.357" v="3783" actId="207"/>
          <ac:spMkLst>
            <pc:docMk/>
            <pc:sldMk cId="3984642335" sldId="330"/>
            <ac:spMk id="10" creationId="{FF1144D5-74DF-8B81-F111-0526C57798A7}"/>
          </ac:spMkLst>
        </pc:spChg>
        <pc:picChg chg="add mod">
          <ac:chgData name="Rekala Tuxhorn" userId="007ab9d0-894e-48e4-9d58-991253b640e0" providerId="ADAL" clId="{29CB22C4-A143-4BF4-977C-17DD367AAFEE}" dt="2023-08-14T14:33:32.689" v="3780" actId="1076"/>
          <ac:picMkLst>
            <pc:docMk/>
            <pc:sldMk cId="3984642335" sldId="330"/>
            <ac:picMk id="8" creationId="{3E62932E-4A04-BE41-6CA0-F33C2C6C61C2}"/>
          </ac:picMkLst>
        </pc:picChg>
      </pc:sldChg>
      <pc:sldChg chg="modSp add mod">
        <pc:chgData name="Rekala Tuxhorn" userId="007ab9d0-894e-48e4-9d58-991253b640e0" providerId="ADAL" clId="{29CB22C4-A143-4BF4-977C-17DD367AAFEE}" dt="2023-08-14T14:44:39.393" v="4006" actId="20577"/>
        <pc:sldMkLst>
          <pc:docMk/>
          <pc:sldMk cId="419018059" sldId="331"/>
        </pc:sldMkLst>
        <pc:spChg chg="mod">
          <ac:chgData name="Rekala Tuxhorn" userId="007ab9d0-894e-48e4-9d58-991253b640e0" providerId="ADAL" clId="{29CB22C4-A143-4BF4-977C-17DD367AAFEE}" dt="2023-08-14T14:44:39.393" v="4006" actId="20577"/>
          <ac:spMkLst>
            <pc:docMk/>
            <pc:sldMk cId="419018059" sldId="331"/>
            <ac:spMk id="3" creationId="{A728121E-3DFB-9625-D9D2-FD32EB4469BB}"/>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5B93-E7CD-2E41-89FC-7E9FA34DEB1D}"/>
              </a:ext>
            </a:extLst>
          </p:cNvPr>
          <p:cNvSpPr>
            <a:spLocks noGrp="1"/>
          </p:cNvSpPr>
          <p:nvPr>
            <p:ph type="ctrTitle"/>
          </p:nvPr>
        </p:nvSpPr>
        <p:spPr>
          <a:xfrm>
            <a:off x="3546388" y="3607396"/>
            <a:ext cx="7850659" cy="1655763"/>
          </a:xfrm>
        </p:spPr>
        <p:txBody>
          <a:bodyPr anchor="b"/>
          <a:lstStyle>
            <a:lvl1pPr algn="l">
              <a:defRPr sz="6000" b="1" i="0">
                <a:solidFill>
                  <a:schemeClr val="bg1"/>
                </a:solidFill>
                <a:latin typeface="Avenir Black" panose="02000503020000020003"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CA19E7E9-1A67-004E-A6C8-A4358D47172E}"/>
              </a:ext>
            </a:extLst>
          </p:cNvPr>
          <p:cNvSpPr>
            <a:spLocks noGrp="1"/>
          </p:cNvSpPr>
          <p:nvPr>
            <p:ph type="subTitle" idx="1"/>
          </p:nvPr>
        </p:nvSpPr>
        <p:spPr>
          <a:xfrm>
            <a:off x="3546388" y="5338119"/>
            <a:ext cx="7850659" cy="970006"/>
          </a:xfrm>
        </p:spPr>
        <p:txBody>
          <a:bodyPr/>
          <a:lstStyle>
            <a:lvl1pPr marL="0" indent="0" algn="l">
              <a:buNone/>
              <a:defRPr sz="24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4373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3840-16FB-3E40-BAB5-830DD73E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4DAC1-6507-1B48-AECE-8D2EA2493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5445-B282-764F-969C-4A1957AD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E4260-F48A-7E49-89DD-60256A1AA762}"/>
              </a:ext>
            </a:extLst>
          </p:cNvPr>
          <p:cNvSpPr>
            <a:spLocks noGrp="1"/>
          </p:cNvSpPr>
          <p:nvPr>
            <p:ph type="dt" sz="half" idx="10"/>
          </p:nvPr>
        </p:nvSpPr>
        <p:spPr/>
        <p:txBody>
          <a:bodyPr/>
          <a:lstStyle/>
          <a:p>
            <a:fld id="{1112AB6E-B6ED-A743-AFA4-50BD6F1A70B1}" type="datetimeFigureOut">
              <a:rPr lang="en-US" smtClean="0"/>
              <a:t>8/14/2023</a:t>
            </a:fld>
            <a:endParaRPr lang="en-US"/>
          </a:p>
        </p:txBody>
      </p:sp>
      <p:sp>
        <p:nvSpPr>
          <p:cNvPr id="6" name="Footer Placeholder 5">
            <a:extLst>
              <a:ext uri="{FF2B5EF4-FFF2-40B4-BE49-F238E27FC236}">
                <a16:creationId xmlns:a16="http://schemas.microsoft.com/office/drawing/2014/main" id="{0CE2AAB9-D2A4-604D-9F29-3CF42BB177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225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3840-16FB-3E40-BAB5-830DD73E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4DAC1-6507-1B48-AECE-8D2EA2493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5445-B282-764F-969C-4A1957AD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E4260-F48A-7E49-89DD-60256A1AA762}"/>
              </a:ext>
            </a:extLst>
          </p:cNvPr>
          <p:cNvSpPr>
            <a:spLocks noGrp="1"/>
          </p:cNvSpPr>
          <p:nvPr>
            <p:ph type="dt" sz="half" idx="10"/>
          </p:nvPr>
        </p:nvSpPr>
        <p:spPr/>
        <p:txBody>
          <a:bodyPr/>
          <a:lstStyle/>
          <a:p>
            <a:fld id="{1112AB6E-B6ED-A743-AFA4-50BD6F1A70B1}" type="datetimeFigureOut">
              <a:rPr lang="en-US" smtClean="0"/>
              <a:t>8/14/2023</a:t>
            </a:fld>
            <a:endParaRPr lang="en-US"/>
          </a:p>
        </p:txBody>
      </p:sp>
      <p:sp>
        <p:nvSpPr>
          <p:cNvPr id="6" name="Footer Placeholder 5">
            <a:extLst>
              <a:ext uri="{FF2B5EF4-FFF2-40B4-BE49-F238E27FC236}">
                <a16:creationId xmlns:a16="http://schemas.microsoft.com/office/drawing/2014/main" id="{0CE2AAB9-D2A4-604D-9F29-3CF42BB177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173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9C83-D2B9-1E41-A8FD-9F66EAB078D2}"/>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081E240-1CA7-5A4B-85DB-B68108EAD65C}"/>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13D439-F298-C447-9CC7-E15F42273D77}"/>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8CCFE283-ABDA-FB40-91D5-264D41C45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A3C2F-79BC-A849-80F8-2FCE87A9A672}"/>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59065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3239-4C2B-EC42-9CC5-7FEF922FAF33}"/>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269BC54B-8212-8143-A7A9-216E36C958F7}"/>
              </a:ext>
            </a:extLst>
          </p:cNvPr>
          <p:cNvSpPr>
            <a:spLocks noGrp="1"/>
          </p:cNvSpPr>
          <p:nvPr>
            <p:ph type="body" orient="vert" idx="1"/>
          </p:nvPr>
        </p:nvSpPr>
        <p:spPr>
          <a:xfrm rot="16200000">
            <a:off x="4202545" y="-1554019"/>
            <a:ext cx="3786910" cy="10515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90663F-DE04-D94F-B745-83D980CC8C3E}"/>
              </a:ext>
            </a:extLst>
          </p:cNvPr>
          <p:cNvSpPr>
            <a:spLocks noGrp="1"/>
          </p:cNvSpPr>
          <p:nvPr>
            <p:ph type="dt" sz="half" idx="10"/>
          </p:nvPr>
        </p:nvSpPr>
        <p:spPr/>
        <p:txBody>
          <a:bodyPr/>
          <a:lstStyle/>
          <a:p>
            <a:fld id="{1112AB6E-B6ED-A743-AFA4-50BD6F1A70B1}" type="datetimeFigureOut">
              <a:rPr lang="en-US" smtClean="0"/>
              <a:t>8/14/2023</a:t>
            </a:fld>
            <a:endParaRPr lang="en-US"/>
          </a:p>
        </p:txBody>
      </p:sp>
      <p:sp>
        <p:nvSpPr>
          <p:cNvPr id="5" name="Footer Placeholder 4">
            <a:extLst>
              <a:ext uri="{FF2B5EF4-FFF2-40B4-BE49-F238E27FC236}">
                <a16:creationId xmlns:a16="http://schemas.microsoft.com/office/drawing/2014/main" id="{7ABDFD23-FF04-7B47-ADF8-4E9E89930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DF3C8-D559-1D49-908F-AF539EB7A292}"/>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36620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64708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257862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156530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7C59-B60D-5B40-97F3-AA2F36964A8B}"/>
              </a:ext>
            </a:extLst>
          </p:cNvPr>
          <p:cNvSpPr>
            <a:spLocks noGrp="1"/>
          </p:cNvSpPr>
          <p:nvPr>
            <p:ph type="title"/>
          </p:nvPr>
        </p:nvSpPr>
        <p:spPr>
          <a:xfrm>
            <a:off x="2161308" y="365125"/>
            <a:ext cx="919249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32F8AF-07C2-084C-B58C-80F1BE521DB5}"/>
              </a:ext>
            </a:extLst>
          </p:cNvPr>
          <p:cNvSpPr>
            <a:spLocks noGrp="1"/>
          </p:cNvSpPr>
          <p:nvPr>
            <p:ph sz="half" idx="1"/>
          </p:nvPr>
        </p:nvSpPr>
        <p:spPr>
          <a:xfrm>
            <a:off x="2161308" y="1825625"/>
            <a:ext cx="4470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20A6AC-01B5-0448-B24D-C061C48A60C9}"/>
              </a:ext>
            </a:extLst>
          </p:cNvPr>
          <p:cNvSpPr>
            <a:spLocks noGrp="1"/>
          </p:cNvSpPr>
          <p:nvPr>
            <p:ph sz="half" idx="2"/>
          </p:nvPr>
        </p:nvSpPr>
        <p:spPr>
          <a:xfrm>
            <a:off x="6883400" y="1825625"/>
            <a:ext cx="44704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49D370D-04CA-8F49-937A-135FBB18F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7CE43-80B0-E04B-B2A1-C06950953316}"/>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54084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FC4E-9869-414E-BF10-0C36F9EF3535}"/>
              </a:ext>
            </a:extLst>
          </p:cNvPr>
          <p:cNvSpPr>
            <a:spLocks noGrp="1"/>
          </p:cNvSpPr>
          <p:nvPr>
            <p:ph type="title"/>
          </p:nvPr>
        </p:nvSpPr>
        <p:spPr>
          <a:xfrm>
            <a:off x="2161308" y="365125"/>
            <a:ext cx="9194079" cy="1325563"/>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38C1593-E9CD-F74B-8741-E1E908DC482E}"/>
              </a:ext>
            </a:extLst>
          </p:cNvPr>
          <p:cNvSpPr>
            <a:spLocks noGrp="1"/>
          </p:cNvSpPr>
          <p:nvPr>
            <p:ph type="body" idx="1"/>
          </p:nvPr>
        </p:nvSpPr>
        <p:spPr>
          <a:xfrm>
            <a:off x="2161307" y="1681163"/>
            <a:ext cx="443735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2840DAB-CD8E-2540-BA9E-FCB70E97A777}"/>
              </a:ext>
            </a:extLst>
          </p:cNvPr>
          <p:cNvSpPr>
            <a:spLocks noGrp="1"/>
          </p:cNvSpPr>
          <p:nvPr>
            <p:ph sz="half" idx="2"/>
          </p:nvPr>
        </p:nvSpPr>
        <p:spPr>
          <a:xfrm>
            <a:off x="2161308" y="2505075"/>
            <a:ext cx="4437353"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4B602CE-7D26-464A-8C36-BA49ABD341E8}"/>
              </a:ext>
            </a:extLst>
          </p:cNvPr>
          <p:cNvSpPr>
            <a:spLocks noGrp="1"/>
          </p:cNvSpPr>
          <p:nvPr>
            <p:ph type="body" sz="quarter" idx="3"/>
          </p:nvPr>
        </p:nvSpPr>
        <p:spPr>
          <a:xfrm>
            <a:off x="6918034" y="1681163"/>
            <a:ext cx="443735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B6150B-FF3C-C943-B442-F7DCC2ECEFE7}"/>
              </a:ext>
            </a:extLst>
          </p:cNvPr>
          <p:cNvSpPr>
            <a:spLocks noGrp="1"/>
          </p:cNvSpPr>
          <p:nvPr>
            <p:ph sz="quarter" idx="4"/>
          </p:nvPr>
        </p:nvSpPr>
        <p:spPr>
          <a:xfrm>
            <a:off x="6918036" y="2505075"/>
            <a:ext cx="4437352"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6B80EB9-EB73-B148-A32B-41157F22F0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A63B12-BA1F-BB43-93CB-F79741221E6C}"/>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67999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859E-8B4A-864E-B38A-57A3E0AE16E7}"/>
              </a:ext>
            </a:extLst>
          </p:cNvPr>
          <p:cNvSpPr>
            <a:spLocks noGrp="1"/>
          </p:cNvSpPr>
          <p:nvPr>
            <p:ph type="title"/>
          </p:nvPr>
        </p:nvSpPr>
        <p:spPr>
          <a:xfrm>
            <a:off x="2189018" y="365125"/>
            <a:ext cx="9164782" cy="1325563"/>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CBD23C89-EDDE-034B-AF04-D6C37033B9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1AE392-B76C-5542-9E15-B03D0CB2AC99}"/>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6" name="Content Placeholder 2">
            <a:extLst>
              <a:ext uri="{FF2B5EF4-FFF2-40B4-BE49-F238E27FC236}">
                <a16:creationId xmlns:a16="http://schemas.microsoft.com/office/drawing/2014/main" id="{D8AD23CC-44B5-F740-BD04-25359075ADBB}"/>
              </a:ext>
            </a:extLst>
          </p:cNvPr>
          <p:cNvSpPr>
            <a:spLocks noGrp="1"/>
          </p:cNvSpPr>
          <p:nvPr>
            <p:ph idx="1"/>
          </p:nvPr>
        </p:nvSpPr>
        <p:spPr>
          <a:xfrm>
            <a:off x="2207490" y="1825625"/>
            <a:ext cx="914631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403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84A0E-D852-334A-B20A-6B086374CB52}"/>
              </a:ext>
            </a:extLst>
          </p:cNvPr>
          <p:cNvSpPr>
            <a:spLocks noGrp="1"/>
          </p:cNvSpPr>
          <p:nvPr>
            <p:ph type="dt" sz="half" idx="10"/>
          </p:nvPr>
        </p:nvSpPr>
        <p:spPr/>
        <p:txBody>
          <a:bodyPr/>
          <a:lstStyle/>
          <a:p>
            <a:fld id="{1112AB6E-B6ED-A743-AFA4-50BD6F1A70B1}" type="datetimeFigureOut">
              <a:rPr lang="en-US" smtClean="0"/>
              <a:t>8/14/2023</a:t>
            </a:fld>
            <a:endParaRPr lang="en-US"/>
          </a:p>
        </p:txBody>
      </p:sp>
      <p:sp>
        <p:nvSpPr>
          <p:cNvPr id="3" name="Footer Placeholder 2">
            <a:extLst>
              <a:ext uri="{FF2B5EF4-FFF2-40B4-BE49-F238E27FC236}">
                <a16:creationId xmlns:a16="http://schemas.microsoft.com/office/drawing/2014/main" id="{213237B8-C958-404C-A5E0-24270D634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C3550-735D-4346-9DB1-990CF95061B0}"/>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5" name="Title 1">
            <a:extLst>
              <a:ext uri="{FF2B5EF4-FFF2-40B4-BE49-F238E27FC236}">
                <a16:creationId xmlns:a16="http://schemas.microsoft.com/office/drawing/2014/main" id="{1DD4BC83-1B81-EE4E-AF64-5AFFFD4E7486}"/>
              </a:ext>
            </a:extLst>
          </p:cNvPr>
          <p:cNvSpPr>
            <a:spLocks noGrp="1"/>
          </p:cNvSpPr>
          <p:nvPr>
            <p:ph type="title"/>
          </p:nvPr>
        </p:nvSpPr>
        <p:spPr>
          <a:xfrm>
            <a:off x="838200" y="365125"/>
            <a:ext cx="10515599" cy="1185537"/>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3073E3ED-4F08-0A40-8058-FDB4B5DFA4F6}"/>
              </a:ext>
            </a:extLst>
          </p:cNvPr>
          <p:cNvSpPr>
            <a:spLocks noGrp="1"/>
          </p:cNvSpPr>
          <p:nvPr>
            <p:ph idx="1"/>
          </p:nvPr>
        </p:nvSpPr>
        <p:spPr>
          <a:xfrm>
            <a:off x="838200" y="1825625"/>
            <a:ext cx="10515600" cy="3891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421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84A0E-D852-334A-B20A-6B086374CB52}"/>
              </a:ext>
            </a:extLst>
          </p:cNvPr>
          <p:cNvSpPr>
            <a:spLocks noGrp="1"/>
          </p:cNvSpPr>
          <p:nvPr>
            <p:ph type="dt" sz="half" idx="10"/>
          </p:nvPr>
        </p:nvSpPr>
        <p:spPr/>
        <p:txBody>
          <a:bodyPr/>
          <a:lstStyle/>
          <a:p>
            <a:fld id="{1112AB6E-B6ED-A743-AFA4-50BD6F1A70B1}" type="datetimeFigureOut">
              <a:rPr lang="en-US" smtClean="0"/>
              <a:t>8/14/2023</a:t>
            </a:fld>
            <a:endParaRPr lang="en-US"/>
          </a:p>
        </p:txBody>
      </p:sp>
      <p:sp>
        <p:nvSpPr>
          <p:cNvPr id="3" name="Footer Placeholder 2">
            <a:extLst>
              <a:ext uri="{FF2B5EF4-FFF2-40B4-BE49-F238E27FC236}">
                <a16:creationId xmlns:a16="http://schemas.microsoft.com/office/drawing/2014/main" id="{213237B8-C958-404C-A5E0-24270D634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C3550-735D-4346-9DB1-990CF95061B0}"/>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5" name="Title 1">
            <a:extLst>
              <a:ext uri="{FF2B5EF4-FFF2-40B4-BE49-F238E27FC236}">
                <a16:creationId xmlns:a16="http://schemas.microsoft.com/office/drawing/2014/main" id="{1DD4BC83-1B81-EE4E-AF64-5AFFFD4E7486}"/>
              </a:ext>
            </a:extLst>
          </p:cNvPr>
          <p:cNvSpPr>
            <a:spLocks noGrp="1"/>
          </p:cNvSpPr>
          <p:nvPr>
            <p:ph type="title"/>
          </p:nvPr>
        </p:nvSpPr>
        <p:spPr>
          <a:xfrm>
            <a:off x="838200" y="365125"/>
            <a:ext cx="10515599" cy="1185537"/>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3073E3ED-4F08-0A40-8058-FDB4B5DFA4F6}"/>
              </a:ext>
            </a:extLst>
          </p:cNvPr>
          <p:cNvSpPr>
            <a:spLocks noGrp="1"/>
          </p:cNvSpPr>
          <p:nvPr>
            <p:ph idx="1"/>
          </p:nvPr>
        </p:nvSpPr>
        <p:spPr>
          <a:xfrm>
            <a:off x="838200" y="1825625"/>
            <a:ext cx="10515600" cy="3891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13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8A5BC-A78A-A949-A504-5149DD0F35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67060E-6929-D342-8024-4CC8F80A0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915D13-AD54-7E45-9DD9-2F440E309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2AB6E-B6ED-A743-AFA4-50BD6F1A70B1}" type="datetimeFigureOut">
              <a:rPr lang="en-US" smtClean="0"/>
              <a:t>8/14/2023</a:t>
            </a:fld>
            <a:endParaRPr lang="en-US"/>
          </a:p>
        </p:txBody>
      </p:sp>
      <p:sp>
        <p:nvSpPr>
          <p:cNvPr id="5" name="Footer Placeholder 4">
            <a:extLst>
              <a:ext uri="{FF2B5EF4-FFF2-40B4-BE49-F238E27FC236}">
                <a16:creationId xmlns:a16="http://schemas.microsoft.com/office/drawing/2014/main" id="{79288F1F-440B-9941-A183-39E5B0FB5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95A0FA-2B47-6F4F-B1A9-D6FA3193A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0DEFC-95BE-224A-B9F9-1F7B5C9DFE04}" type="slidenum">
              <a:rPr lang="en-US" smtClean="0"/>
              <a:t>‹#›</a:t>
            </a:fld>
            <a:endParaRPr lang="en-US"/>
          </a:p>
        </p:txBody>
      </p:sp>
    </p:spTree>
    <p:extLst>
      <p:ext uri="{BB962C8B-B14F-4D97-AF65-F5344CB8AC3E}">
        <p14:creationId xmlns:p14="http://schemas.microsoft.com/office/powerpoint/2010/main" val="3403195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54" r:id="rId7"/>
    <p:sldLayoutId id="2147483655" r:id="rId8"/>
    <p:sldLayoutId id="2147483663" r:id="rId9"/>
    <p:sldLayoutId id="2147483656" r:id="rId10"/>
    <p:sldLayoutId id="2147483664" r:id="rId11"/>
    <p:sldLayoutId id="2147483657" r:id="rId12"/>
    <p:sldLayoutId id="2147483658" r:id="rId13"/>
  </p:sldLayoutIdLst>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1" kern="1200">
          <a:solidFill>
            <a:schemeClr val="tx1"/>
          </a:solidFill>
          <a:latin typeface="Avenir Book Oblique"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Light" panose="020B04020202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ight" panose="020B04020202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ight" panose="020B0402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mailto:swfield@fhsu.edu"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phialpha.or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4FF8-A17E-894F-AA4A-3FAFF99A7B39}"/>
              </a:ext>
            </a:extLst>
          </p:cNvPr>
          <p:cNvSpPr>
            <a:spLocks noGrp="1"/>
          </p:cNvSpPr>
          <p:nvPr>
            <p:ph type="ctrTitle"/>
          </p:nvPr>
        </p:nvSpPr>
        <p:spPr>
          <a:xfrm>
            <a:off x="3136307" y="2445168"/>
            <a:ext cx="9414616" cy="1655763"/>
          </a:xfrm>
        </p:spPr>
        <p:txBody>
          <a:bodyPr>
            <a:normAutofit/>
          </a:bodyPr>
          <a:lstStyle/>
          <a:p>
            <a:r>
              <a:rPr lang="en-US" sz="4800" dirty="0"/>
              <a:t>MSW Field Practicum Orientation</a:t>
            </a:r>
          </a:p>
        </p:txBody>
      </p:sp>
      <p:sp>
        <p:nvSpPr>
          <p:cNvPr id="3" name="Subtitle 2">
            <a:extLst>
              <a:ext uri="{FF2B5EF4-FFF2-40B4-BE49-F238E27FC236}">
                <a16:creationId xmlns:a16="http://schemas.microsoft.com/office/drawing/2014/main" id="{4A75756C-FD76-614E-9298-47DDFA6C7820}"/>
              </a:ext>
            </a:extLst>
          </p:cNvPr>
          <p:cNvSpPr>
            <a:spLocks noGrp="1"/>
          </p:cNvSpPr>
          <p:nvPr>
            <p:ph type="subTitle" idx="1"/>
          </p:nvPr>
        </p:nvSpPr>
        <p:spPr>
          <a:xfrm>
            <a:off x="3854036" y="4295532"/>
            <a:ext cx="7850659" cy="970006"/>
          </a:xfrm>
        </p:spPr>
        <p:txBody>
          <a:bodyPr>
            <a:normAutofit/>
          </a:bodyPr>
          <a:lstStyle/>
          <a:p>
            <a:r>
              <a:rPr lang="en-US" dirty="0"/>
              <a:t>Rekala Tuxhorn LMSW – BSW &amp; MSW Field Director</a:t>
            </a:r>
          </a:p>
        </p:txBody>
      </p:sp>
    </p:spTree>
    <p:extLst>
      <p:ext uri="{BB962C8B-B14F-4D97-AF65-F5344CB8AC3E}">
        <p14:creationId xmlns:p14="http://schemas.microsoft.com/office/powerpoint/2010/main" val="180279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a:xfrm>
            <a:off x="2164762" y="25903"/>
            <a:ext cx="9146309" cy="1325563"/>
          </a:xfrm>
        </p:spPr>
        <p:txBody>
          <a:bodyPr/>
          <a:lstStyle/>
          <a:p>
            <a:pPr algn="ctr"/>
            <a:r>
              <a:rPr lang="en-US" dirty="0"/>
              <a:t>Other Important Dates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1734796" y="1364151"/>
            <a:ext cx="10457203" cy="5318659"/>
          </a:xfrm>
        </p:spPr>
        <p:txBody>
          <a:bodyPr>
            <a:normAutofit/>
          </a:bodyPr>
          <a:lstStyle/>
          <a:p>
            <a:pPr lvl="1"/>
            <a:r>
              <a:rPr lang="en-US" b="1" dirty="0"/>
              <a:t>Clinical Intensives (ADV) - December 11-14, specific dates/times TBD (Virtual); May 7/8/9 (On campus)</a:t>
            </a:r>
          </a:p>
          <a:p>
            <a:pPr marL="457200" lvl="1" indent="0">
              <a:buNone/>
            </a:pPr>
            <a:endParaRPr lang="en-US" b="1" dirty="0"/>
          </a:p>
          <a:p>
            <a:pPr lvl="1"/>
            <a:r>
              <a:rPr lang="en-US" b="1" dirty="0"/>
              <a:t>Field Day (GEN &amp; ADV) – April 12</a:t>
            </a:r>
            <a:r>
              <a:rPr lang="en-US" b="1" baseline="30000" dirty="0"/>
              <a:t>th</a:t>
            </a:r>
            <a:r>
              <a:rPr lang="en-US" b="1" dirty="0"/>
              <a:t>, 2024</a:t>
            </a:r>
          </a:p>
          <a:p>
            <a:pPr marL="457200" lvl="1" indent="0">
              <a:buNone/>
            </a:pPr>
            <a:endParaRPr lang="en-US" b="1" dirty="0"/>
          </a:p>
          <a:p>
            <a:pPr lvl="1"/>
            <a:r>
              <a:rPr lang="en-US" b="1" dirty="0"/>
              <a:t>Graduation Reception/Phi Alpha Induction (ADV) – May 9th, 2024 (Thursday)</a:t>
            </a:r>
          </a:p>
          <a:p>
            <a:pPr marL="457200" lvl="1" indent="0">
              <a:buNone/>
            </a:pPr>
            <a:endParaRPr lang="en-US" b="1" dirty="0"/>
          </a:p>
          <a:p>
            <a:pPr lvl="1"/>
            <a:r>
              <a:rPr lang="en-US" b="1" dirty="0"/>
              <a:t>Graduation (ADV) – May 10</a:t>
            </a:r>
            <a:r>
              <a:rPr lang="en-US" b="1" baseline="30000" dirty="0"/>
              <a:t>th</a:t>
            </a:r>
            <a:r>
              <a:rPr lang="en-US" b="1" dirty="0"/>
              <a:t>, 2024 (Friday)</a:t>
            </a:r>
          </a:p>
          <a:p>
            <a:pPr lvl="1"/>
            <a:endParaRPr lang="en-US" b="1" dirty="0"/>
          </a:p>
          <a:p>
            <a:pPr marL="457200" lvl="1" indent="0">
              <a:buNone/>
            </a:pPr>
            <a:endParaRPr lang="en-US" b="1" dirty="0"/>
          </a:p>
          <a:p>
            <a:pPr marL="457200" lvl="1" indent="0">
              <a:buNone/>
            </a:pPr>
            <a:endParaRPr lang="en-US" b="1" dirty="0"/>
          </a:p>
          <a:p>
            <a:pPr lvl="1"/>
            <a:r>
              <a:rPr lang="en-US" b="1" dirty="0"/>
              <a:t>Student Representatives! Generalist and Advanced, who’s interested?</a:t>
            </a:r>
          </a:p>
          <a:p>
            <a:pPr marL="457200" lvl="1" indent="0">
              <a:buNone/>
            </a:pPr>
            <a:endParaRPr lang="en-US" dirty="0"/>
          </a:p>
        </p:txBody>
      </p:sp>
    </p:spTree>
    <p:extLst>
      <p:ext uri="{BB962C8B-B14F-4D97-AF65-F5344CB8AC3E}">
        <p14:creationId xmlns:p14="http://schemas.microsoft.com/office/powerpoint/2010/main" val="382609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4FF8-A17E-894F-AA4A-3FAFF99A7B39}"/>
              </a:ext>
            </a:extLst>
          </p:cNvPr>
          <p:cNvSpPr>
            <a:spLocks noGrp="1"/>
          </p:cNvSpPr>
          <p:nvPr>
            <p:ph type="ctrTitle"/>
          </p:nvPr>
        </p:nvSpPr>
        <p:spPr>
          <a:xfrm>
            <a:off x="3546388" y="3069011"/>
            <a:ext cx="7850659" cy="1655763"/>
          </a:xfrm>
        </p:spPr>
        <p:txBody>
          <a:bodyPr>
            <a:normAutofit fontScale="90000"/>
          </a:bodyPr>
          <a:lstStyle/>
          <a:p>
            <a:r>
              <a:rPr lang="en-US" dirty="0"/>
              <a:t>Safety Awareness Training for Practicum Students</a:t>
            </a:r>
          </a:p>
        </p:txBody>
      </p:sp>
      <p:sp>
        <p:nvSpPr>
          <p:cNvPr id="3" name="Subtitle 2">
            <a:extLst>
              <a:ext uri="{FF2B5EF4-FFF2-40B4-BE49-F238E27FC236}">
                <a16:creationId xmlns:a16="http://schemas.microsoft.com/office/drawing/2014/main" id="{4A75756C-FD76-614E-9298-47DDFA6C7820}"/>
              </a:ext>
            </a:extLst>
          </p:cNvPr>
          <p:cNvSpPr>
            <a:spLocks noGrp="1"/>
          </p:cNvSpPr>
          <p:nvPr>
            <p:ph type="subTitle" idx="1"/>
          </p:nvPr>
        </p:nvSpPr>
        <p:spPr/>
        <p:txBody>
          <a:bodyPr>
            <a:normAutofit/>
          </a:bodyPr>
          <a:lstStyle/>
          <a:p>
            <a:r>
              <a:rPr lang="en-US" dirty="0"/>
              <a:t>Rekala Tuxhorn LMSW – BSW &amp; MSW Field Director</a:t>
            </a:r>
          </a:p>
        </p:txBody>
      </p:sp>
    </p:spTree>
    <p:extLst>
      <p:ext uri="{BB962C8B-B14F-4D97-AF65-F5344CB8AC3E}">
        <p14:creationId xmlns:p14="http://schemas.microsoft.com/office/powerpoint/2010/main" val="383115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2DF-5795-1847-9D29-D549F717518C}"/>
              </a:ext>
            </a:extLst>
          </p:cNvPr>
          <p:cNvSpPr>
            <a:spLocks noGrp="1"/>
          </p:cNvSpPr>
          <p:nvPr>
            <p:ph type="title"/>
          </p:nvPr>
        </p:nvSpPr>
        <p:spPr/>
        <p:txBody>
          <a:bodyPr/>
          <a:lstStyle/>
          <a:p>
            <a:pPr algn="ctr"/>
            <a:r>
              <a:rPr lang="en-US" dirty="0"/>
              <a:t>Personal Safety</a:t>
            </a:r>
          </a:p>
        </p:txBody>
      </p:sp>
      <p:sp>
        <p:nvSpPr>
          <p:cNvPr id="3" name="Content Placeholder 2">
            <a:extLst>
              <a:ext uri="{FF2B5EF4-FFF2-40B4-BE49-F238E27FC236}">
                <a16:creationId xmlns:a16="http://schemas.microsoft.com/office/drawing/2014/main" id="{46ECFBFB-C028-BD42-A477-E6DB6F0E421A}"/>
              </a:ext>
            </a:extLst>
          </p:cNvPr>
          <p:cNvSpPr>
            <a:spLocks noGrp="1"/>
          </p:cNvSpPr>
          <p:nvPr>
            <p:ph idx="1"/>
          </p:nvPr>
        </p:nvSpPr>
        <p:spPr>
          <a:xfrm>
            <a:off x="2207489" y="1465870"/>
            <a:ext cx="9146310" cy="5032375"/>
          </a:xfrm>
        </p:spPr>
        <p:txBody>
          <a:bodyPr>
            <a:normAutofit fontScale="25000" lnSpcReduction="20000"/>
          </a:bodyPr>
          <a:lstStyle/>
          <a:p>
            <a:r>
              <a:rPr lang="en-US" sz="9600" b="1" dirty="0"/>
              <a:t>Look Out for Your Own Welfare</a:t>
            </a:r>
          </a:p>
          <a:p>
            <a:pPr lvl="1"/>
            <a:r>
              <a:rPr lang="en-US" sz="9200" b="1" dirty="0"/>
              <a:t>You will be creating a safety plan in your 840/890 course</a:t>
            </a:r>
            <a:endParaRPr lang="en-US" sz="9200" dirty="0"/>
          </a:p>
          <a:p>
            <a:r>
              <a:rPr lang="en-US" sz="9600" dirty="0"/>
              <a:t>Practicum Students &amp; Social Workers</a:t>
            </a:r>
          </a:p>
          <a:p>
            <a:pPr lvl="1"/>
            <a:r>
              <a:rPr lang="en-US" sz="9400" dirty="0"/>
              <a:t>Often so focused on the clients </a:t>
            </a:r>
          </a:p>
          <a:p>
            <a:pPr lvl="1"/>
            <a:r>
              <a:rPr lang="en-US" sz="9400" dirty="0"/>
              <a:t>Sometimes you neglect your own personal welfare</a:t>
            </a:r>
          </a:p>
          <a:p>
            <a:r>
              <a:rPr lang="en-US" sz="9600" dirty="0"/>
              <a:t>You work with clients in</a:t>
            </a:r>
          </a:p>
          <a:p>
            <a:pPr lvl="1"/>
            <a:r>
              <a:rPr lang="en-US" sz="9200" dirty="0"/>
              <a:t>Your office </a:t>
            </a:r>
          </a:p>
          <a:p>
            <a:pPr lvl="1"/>
            <a:r>
              <a:rPr lang="en-US" sz="9400" dirty="0"/>
              <a:t>Their homes</a:t>
            </a:r>
          </a:p>
          <a:p>
            <a:pPr lvl="1"/>
            <a:r>
              <a:rPr lang="en-US" sz="9400" dirty="0"/>
              <a:t>Their neighborhoods</a:t>
            </a:r>
          </a:p>
          <a:p>
            <a:pPr lvl="1"/>
            <a:r>
              <a:rPr lang="en-US" sz="9400" dirty="0"/>
              <a:t>You are working with individuals who are at their most vulnerable </a:t>
            </a:r>
          </a:p>
          <a:p>
            <a:r>
              <a:rPr lang="en-US" sz="9600" dirty="0"/>
              <a:t>There is no specific solution for guaranteed safety. </a:t>
            </a:r>
          </a:p>
          <a:p>
            <a:pPr lvl="1"/>
            <a:r>
              <a:rPr lang="en-US" sz="9400" dirty="0"/>
              <a:t>There are essential safety measures you can take to protect yourself in your field placement</a:t>
            </a:r>
            <a:endParaRPr lang="en-US" sz="8000" dirty="0"/>
          </a:p>
          <a:p>
            <a:endParaRPr lang="en-US" dirty="0"/>
          </a:p>
        </p:txBody>
      </p:sp>
    </p:spTree>
    <p:extLst>
      <p:ext uri="{BB962C8B-B14F-4D97-AF65-F5344CB8AC3E}">
        <p14:creationId xmlns:p14="http://schemas.microsoft.com/office/powerpoint/2010/main" val="328452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C7C9-7253-4243-9D26-A4F1994BA153}"/>
              </a:ext>
            </a:extLst>
          </p:cNvPr>
          <p:cNvSpPr>
            <a:spLocks noGrp="1"/>
          </p:cNvSpPr>
          <p:nvPr>
            <p:ph type="title"/>
          </p:nvPr>
        </p:nvSpPr>
        <p:spPr/>
        <p:txBody>
          <a:bodyPr/>
          <a:lstStyle/>
          <a:p>
            <a:pPr algn="ctr"/>
            <a:r>
              <a:rPr lang="en-US" dirty="0"/>
              <a:t>Personal Safety Continued	</a:t>
            </a:r>
          </a:p>
        </p:txBody>
      </p:sp>
      <p:sp>
        <p:nvSpPr>
          <p:cNvPr id="3" name="Content Placeholder 2">
            <a:extLst>
              <a:ext uri="{FF2B5EF4-FFF2-40B4-BE49-F238E27FC236}">
                <a16:creationId xmlns:a16="http://schemas.microsoft.com/office/drawing/2014/main" id="{84CA7E31-32A3-6742-8E21-67D1E1946D4C}"/>
              </a:ext>
            </a:extLst>
          </p:cNvPr>
          <p:cNvSpPr>
            <a:spLocks noGrp="1"/>
          </p:cNvSpPr>
          <p:nvPr>
            <p:ph idx="1"/>
          </p:nvPr>
        </p:nvSpPr>
        <p:spPr>
          <a:xfrm>
            <a:off x="2207490" y="1825625"/>
            <a:ext cx="9785846" cy="4901746"/>
          </a:xfrm>
        </p:spPr>
        <p:txBody>
          <a:bodyPr>
            <a:normAutofit fontScale="70000" lnSpcReduction="20000"/>
          </a:bodyPr>
          <a:lstStyle/>
          <a:p>
            <a:pPr marL="45720" indent="0">
              <a:buNone/>
            </a:pPr>
            <a:r>
              <a:rPr lang="en-US" altLang="en-US" b="1" dirty="0">
                <a:latin typeface="Arial" panose="020B0604020202020204" pitchFamily="34" charset="0"/>
              </a:rPr>
              <a:t>MUST BE AWARE OF YOUR SUROUNDINGS</a:t>
            </a:r>
          </a:p>
          <a:p>
            <a:pPr>
              <a:buFontTx/>
              <a:buChar char="•"/>
            </a:pPr>
            <a:r>
              <a:rPr lang="en-US" altLang="en-US" dirty="0"/>
              <a:t>While you should always:</a:t>
            </a:r>
          </a:p>
          <a:p>
            <a:pPr lvl="1">
              <a:buFontTx/>
              <a:buChar char="•"/>
            </a:pPr>
            <a:r>
              <a:rPr lang="en-US" altLang="en-US" dirty="0"/>
              <a:t>Work with our clients' strengths </a:t>
            </a:r>
          </a:p>
          <a:p>
            <a:pPr lvl="1">
              <a:buFontTx/>
              <a:buChar char="•"/>
            </a:pPr>
            <a:r>
              <a:rPr lang="en-US" altLang="en-US" dirty="0"/>
              <a:t>Important to balance your optimistic outlook with practicality</a:t>
            </a:r>
          </a:p>
          <a:p>
            <a:pPr>
              <a:buFontTx/>
              <a:buChar char="•"/>
            </a:pPr>
            <a:r>
              <a:rPr lang="en-US" altLang="en-US" dirty="0"/>
              <a:t>Social Workers work with individuals who may have impairments</a:t>
            </a:r>
          </a:p>
          <a:p>
            <a:pPr lvl="1">
              <a:buFontTx/>
              <a:buChar char="•"/>
            </a:pPr>
            <a:r>
              <a:rPr lang="en-US" altLang="en-US" dirty="0"/>
              <a:t>mental illness, substance abuse, intellectual disabilities</a:t>
            </a:r>
          </a:p>
          <a:p>
            <a:pPr lvl="2">
              <a:buFontTx/>
              <a:buChar char="•"/>
            </a:pPr>
            <a:r>
              <a:rPr lang="en-US" altLang="en-US" dirty="0"/>
              <a:t>May prevent individuals from being able to:</a:t>
            </a:r>
          </a:p>
          <a:p>
            <a:pPr lvl="3">
              <a:buFontTx/>
              <a:buChar char="•"/>
            </a:pPr>
            <a:r>
              <a:rPr lang="en-US" altLang="en-US" dirty="0"/>
              <a:t>appropriately assess situations</a:t>
            </a:r>
          </a:p>
          <a:p>
            <a:pPr lvl="3">
              <a:buFontTx/>
              <a:buChar char="•"/>
            </a:pPr>
            <a:r>
              <a:rPr lang="en-US" altLang="en-US" dirty="0"/>
              <a:t>may contribute to acting out</a:t>
            </a:r>
          </a:p>
          <a:p>
            <a:pPr lvl="3">
              <a:buFontTx/>
              <a:buChar char="•"/>
            </a:pPr>
            <a:r>
              <a:rPr lang="en-US" altLang="en-US" dirty="0"/>
              <a:t>aggressive behaviors.  </a:t>
            </a:r>
          </a:p>
          <a:p>
            <a:pPr>
              <a:buFontTx/>
              <a:buChar char="•"/>
            </a:pPr>
            <a:r>
              <a:rPr lang="en-US" altLang="en-US" dirty="0"/>
              <a:t>Even if the individuals are not impaired, they may be unhappy that the agencies are involved in their lives.</a:t>
            </a:r>
          </a:p>
          <a:p>
            <a:pPr lvl="1">
              <a:buFontTx/>
              <a:buChar char="•"/>
            </a:pPr>
            <a:r>
              <a:rPr lang="en-US" altLang="en-US" dirty="0">
                <a:latin typeface="Arial" panose="020B0604020202020204" pitchFamily="34" charset="0"/>
              </a:rPr>
              <a:t>CPS</a:t>
            </a:r>
          </a:p>
          <a:p>
            <a:pPr lvl="1">
              <a:buFontTx/>
              <a:buChar char="•"/>
            </a:pPr>
            <a:r>
              <a:rPr lang="en-US" altLang="en-US" dirty="0">
                <a:latin typeface="Arial" panose="020B0604020202020204" pitchFamily="34" charset="0"/>
              </a:rPr>
              <a:t>Court services</a:t>
            </a:r>
          </a:p>
          <a:p>
            <a:pPr lvl="1">
              <a:buFontTx/>
              <a:buChar char="•"/>
            </a:pPr>
            <a:r>
              <a:rPr lang="en-US" altLang="en-US" dirty="0">
                <a:latin typeface="Arial" panose="020B0604020202020204" pitchFamily="34" charset="0"/>
              </a:rPr>
              <a:t>Hospital</a:t>
            </a:r>
          </a:p>
          <a:p>
            <a:pPr lvl="1">
              <a:buFontTx/>
              <a:buChar char="•"/>
            </a:pPr>
            <a:r>
              <a:rPr lang="en-US" altLang="en-US" dirty="0">
                <a:latin typeface="Arial" panose="020B0604020202020204" pitchFamily="34" charset="0"/>
              </a:rPr>
              <a:t>Mental health facility</a:t>
            </a:r>
          </a:p>
          <a:p>
            <a:pPr marL="457200" lvl="1" indent="0">
              <a:buNone/>
            </a:pPr>
            <a:endParaRPr lang="en-US" altLang="en-US" dirty="0">
              <a:latin typeface="Arial" panose="020B0604020202020204" pitchFamily="34" charset="0"/>
            </a:endParaRPr>
          </a:p>
          <a:p>
            <a:pPr>
              <a:buFontTx/>
              <a:buChar char="•"/>
            </a:pPr>
            <a:r>
              <a:rPr lang="en-US" altLang="en-US" dirty="0">
                <a:latin typeface="Arial" panose="020B0604020202020204" pitchFamily="34" charset="0"/>
              </a:rPr>
              <a:t>The risk of violence is real and could occur no matter the economic, social, gender or racial make up of a community. </a:t>
            </a:r>
          </a:p>
        </p:txBody>
      </p:sp>
    </p:spTree>
    <p:extLst>
      <p:ext uri="{BB962C8B-B14F-4D97-AF65-F5344CB8AC3E}">
        <p14:creationId xmlns:p14="http://schemas.microsoft.com/office/powerpoint/2010/main" val="3840032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Basic Rules</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a:bodyPr>
          <a:lstStyle/>
          <a:p>
            <a:pPr lvl="0"/>
            <a:r>
              <a:rPr lang="en-US" dirty="0"/>
              <a:t>Many agencies have specific training related to the populations they serve</a:t>
            </a:r>
          </a:p>
          <a:p>
            <a:pPr lvl="1"/>
            <a:r>
              <a:rPr lang="en-US" dirty="0"/>
              <a:t>Working in the community</a:t>
            </a:r>
          </a:p>
          <a:p>
            <a:pPr lvl="1"/>
            <a:r>
              <a:rPr lang="en-US" dirty="0"/>
              <a:t>Working in the client's environment</a:t>
            </a:r>
          </a:p>
          <a:p>
            <a:pPr lvl="1"/>
            <a:r>
              <a:rPr lang="en-US" dirty="0"/>
              <a:t>Working in an office setting</a:t>
            </a:r>
          </a:p>
          <a:p>
            <a:pPr lvl="0"/>
            <a:r>
              <a:rPr lang="en-US" dirty="0"/>
              <a:t>Basic rules that apply to all settings:</a:t>
            </a:r>
          </a:p>
          <a:p>
            <a:pPr lvl="1"/>
            <a:r>
              <a:rPr lang="en-US" sz="2200" dirty="0"/>
              <a:t>Keep your valuables safe (cell phones, keys, money, credit cards…..</a:t>
            </a:r>
          </a:p>
          <a:p>
            <a:pPr lvl="1"/>
            <a:r>
              <a:rPr lang="en-US" sz="2400" dirty="0"/>
              <a:t>Be aware our clients may be highly emotional, impaired and have poor impulse control </a:t>
            </a:r>
          </a:p>
          <a:p>
            <a:pPr lvl="1"/>
            <a:r>
              <a:rPr lang="en-US" sz="2400" dirty="0"/>
              <a:t>Do not allow yourself to be cut off from an escape by clients </a:t>
            </a:r>
          </a:p>
          <a:p>
            <a:pPr lvl="1"/>
            <a:r>
              <a:rPr lang="en-US" sz="2400" dirty="0"/>
              <a:t>Be aware of your social media accounts,  phone numbers, email... Do not put your personal information “out there” for everyone to see</a:t>
            </a:r>
          </a:p>
          <a:p>
            <a:pPr marL="914400" lvl="2" indent="0">
              <a:buNone/>
            </a:pPr>
            <a:endParaRPr lang="en-US" dirty="0"/>
          </a:p>
          <a:p>
            <a:endParaRPr lang="en-US" dirty="0"/>
          </a:p>
        </p:txBody>
      </p:sp>
    </p:spTree>
    <p:extLst>
      <p:ext uri="{BB962C8B-B14F-4D97-AF65-F5344CB8AC3E}">
        <p14:creationId xmlns:p14="http://schemas.microsoft.com/office/powerpoint/2010/main" val="266511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r>
              <a:rPr lang="en-US" dirty="0"/>
              <a:t>Always be in the </a:t>
            </a:r>
            <a:r>
              <a:rPr lang="en-US" u="sng" dirty="0"/>
              <a:t>K.N.O.W</a:t>
            </a:r>
            <a:r>
              <a:rPr lang="en-US" dirty="0"/>
              <a:t>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207490" y="1825625"/>
            <a:ext cx="9146310" cy="4667250"/>
          </a:xfrm>
        </p:spPr>
        <p:txBody>
          <a:bodyPr>
            <a:normAutofit fontScale="47500" lnSpcReduction="20000"/>
          </a:bodyPr>
          <a:lstStyle/>
          <a:p>
            <a:pPr lvl="1"/>
            <a:r>
              <a:rPr lang="en-US" sz="9600" u="sng" dirty="0"/>
              <a:t>K</a:t>
            </a:r>
            <a:r>
              <a:rPr lang="en-US" sz="9600" dirty="0"/>
              <a:t>now the Population </a:t>
            </a:r>
          </a:p>
          <a:p>
            <a:pPr marL="365760" lvl="1" indent="0">
              <a:buNone/>
            </a:pPr>
            <a:endParaRPr lang="en-US" sz="9600" dirty="0"/>
          </a:p>
          <a:p>
            <a:pPr lvl="1"/>
            <a:r>
              <a:rPr lang="en-US" sz="9600" u="sng" dirty="0"/>
              <a:t>N</a:t>
            </a:r>
            <a:r>
              <a:rPr lang="en-US" sz="9600" dirty="0"/>
              <a:t>otify Supervisors of your location</a:t>
            </a:r>
          </a:p>
          <a:p>
            <a:pPr marL="365760" lvl="1" indent="0">
              <a:buNone/>
            </a:pPr>
            <a:r>
              <a:rPr lang="en-US" sz="9600" dirty="0"/>
              <a:t> </a:t>
            </a:r>
          </a:p>
          <a:p>
            <a:pPr lvl="1"/>
            <a:r>
              <a:rPr lang="en-US" sz="9600" u="sng" dirty="0"/>
              <a:t>O</a:t>
            </a:r>
            <a:r>
              <a:rPr lang="en-US" sz="9600" dirty="0"/>
              <a:t>bserve and asses the situation</a:t>
            </a:r>
          </a:p>
          <a:p>
            <a:pPr lvl="1"/>
            <a:endParaRPr lang="en-US" sz="9600" u="sng" dirty="0"/>
          </a:p>
          <a:p>
            <a:pPr lvl="1"/>
            <a:r>
              <a:rPr lang="en-US" sz="9600" u="sng" dirty="0"/>
              <a:t>W</a:t>
            </a:r>
            <a:r>
              <a:rPr lang="en-US" sz="9600" dirty="0"/>
              <a:t>ear a Noise making devise</a:t>
            </a:r>
          </a:p>
          <a:p>
            <a:pPr lvl="1"/>
            <a:endParaRPr lang="en-US" dirty="0"/>
          </a:p>
        </p:txBody>
      </p:sp>
    </p:spTree>
    <p:extLst>
      <p:ext uri="{BB962C8B-B14F-4D97-AF65-F5344CB8AC3E}">
        <p14:creationId xmlns:p14="http://schemas.microsoft.com/office/powerpoint/2010/main" val="4142477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r>
              <a:rPr lang="en-US" dirty="0"/>
              <a:t>Know your population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207490" y="1825625"/>
            <a:ext cx="9146310" cy="4667250"/>
          </a:xfrm>
        </p:spPr>
        <p:txBody>
          <a:bodyPr>
            <a:normAutofit fontScale="25000" lnSpcReduction="20000"/>
          </a:bodyPr>
          <a:lstStyle/>
          <a:p>
            <a:r>
              <a:rPr lang="en-US" sz="11200" dirty="0"/>
              <a:t>Learn about the population you work with</a:t>
            </a:r>
          </a:p>
          <a:p>
            <a:pPr lvl="1"/>
            <a:r>
              <a:rPr lang="en-US" sz="11200" dirty="0"/>
              <a:t>Discuss personal history	</a:t>
            </a:r>
          </a:p>
          <a:p>
            <a:pPr lvl="2"/>
            <a:r>
              <a:rPr lang="en-US" sz="11200" dirty="0" err="1"/>
              <a:t>Hx</a:t>
            </a:r>
            <a:r>
              <a:rPr lang="en-US" sz="11200" dirty="0"/>
              <a:t> Gang association</a:t>
            </a:r>
          </a:p>
          <a:p>
            <a:pPr lvl="2"/>
            <a:r>
              <a:rPr lang="en-US" sz="11200" dirty="0" err="1"/>
              <a:t>Hx</a:t>
            </a:r>
            <a:r>
              <a:rPr lang="en-US" sz="11200" dirty="0"/>
              <a:t> of violence</a:t>
            </a:r>
          </a:p>
          <a:p>
            <a:pPr lvl="2"/>
            <a:r>
              <a:rPr lang="en-US" sz="11200" dirty="0" err="1"/>
              <a:t>Hx</a:t>
            </a:r>
            <a:r>
              <a:rPr lang="en-US" sz="11200" dirty="0"/>
              <a:t> of alcohol / drug abuse</a:t>
            </a:r>
          </a:p>
          <a:p>
            <a:pPr marL="274320" lvl="2">
              <a:spcBef>
                <a:spcPts val="1800"/>
              </a:spcBef>
            </a:pPr>
            <a:r>
              <a:rPr lang="en-US" sz="11200" dirty="0"/>
              <a:t>Should you:</a:t>
            </a:r>
          </a:p>
          <a:p>
            <a:pPr marL="548640" lvl="3">
              <a:spcBef>
                <a:spcPts val="1800"/>
              </a:spcBef>
            </a:pPr>
            <a:r>
              <a:rPr lang="en-US" sz="11200" dirty="0"/>
              <a:t>Keep door open when meting with them? </a:t>
            </a:r>
          </a:p>
          <a:p>
            <a:pPr marL="548640" lvl="3">
              <a:spcBef>
                <a:spcPts val="1800"/>
              </a:spcBef>
            </a:pPr>
            <a:r>
              <a:rPr lang="en-US" sz="11200" dirty="0"/>
              <a:t>Should you meet in a public place?</a:t>
            </a:r>
          </a:p>
          <a:p>
            <a:r>
              <a:rPr lang="en-US" sz="11200" dirty="0"/>
              <a:t>If there is:</a:t>
            </a:r>
          </a:p>
          <a:p>
            <a:pPr lvl="1"/>
            <a:r>
              <a:rPr lang="en-US" sz="11200" dirty="0"/>
              <a:t>Immediate danger</a:t>
            </a:r>
          </a:p>
          <a:p>
            <a:pPr lvl="1"/>
            <a:r>
              <a:rPr lang="en-US" sz="11200" dirty="0"/>
              <a:t>Weapons</a:t>
            </a:r>
          </a:p>
          <a:p>
            <a:pPr lvl="1"/>
            <a:endParaRPr lang="en-US" dirty="0"/>
          </a:p>
        </p:txBody>
      </p:sp>
    </p:spTree>
    <p:extLst>
      <p:ext uri="{BB962C8B-B14F-4D97-AF65-F5344CB8AC3E}">
        <p14:creationId xmlns:p14="http://schemas.microsoft.com/office/powerpoint/2010/main" val="95678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Notify others of your location</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a:bodyPr>
          <a:lstStyle/>
          <a:p>
            <a:pPr>
              <a:buFont typeface="Wingdings" panose="05000000000000000000" pitchFamily="2" charset="2"/>
              <a:buChar char="§"/>
            </a:pPr>
            <a:r>
              <a:rPr lang="en-US" sz="5100" dirty="0"/>
              <a:t> </a:t>
            </a:r>
            <a:r>
              <a:rPr lang="en-US" sz="3200" dirty="0"/>
              <a:t>Make sure:</a:t>
            </a:r>
          </a:p>
          <a:p>
            <a:pPr lvl="1">
              <a:buFont typeface="Wingdings" panose="05000000000000000000" pitchFamily="2" charset="2"/>
              <a:buChar char="§"/>
            </a:pPr>
            <a:r>
              <a:rPr lang="en-US" sz="3200" dirty="0"/>
              <a:t>Supervisor knows where you are</a:t>
            </a:r>
          </a:p>
          <a:p>
            <a:pPr lvl="1">
              <a:buFont typeface="Wingdings" panose="05000000000000000000" pitchFamily="2" charset="2"/>
              <a:buChar char="§"/>
            </a:pPr>
            <a:r>
              <a:rPr lang="en-US" sz="3200" dirty="0"/>
              <a:t>Who you are going to see</a:t>
            </a:r>
          </a:p>
          <a:p>
            <a:pPr lvl="1">
              <a:buFont typeface="Wingdings" panose="05000000000000000000" pitchFamily="2" charset="2"/>
              <a:buChar char="§"/>
            </a:pPr>
            <a:r>
              <a:rPr lang="en-US" sz="3200" dirty="0"/>
              <a:t>Keep your cell with you</a:t>
            </a:r>
          </a:p>
          <a:p>
            <a:pPr lvl="2">
              <a:buFont typeface="Wingdings" panose="05000000000000000000" pitchFamily="2" charset="2"/>
              <a:buChar char="§"/>
            </a:pPr>
            <a:r>
              <a:rPr lang="en-US" sz="2200" dirty="0"/>
              <a:t>Check in calls</a:t>
            </a:r>
          </a:p>
          <a:p>
            <a:pPr lvl="2">
              <a:buFont typeface="Wingdings" panose="05000000000000000000" pitchFamily="2" charset="2"/>
              <a:buChar char="§"/>
            </a:pPr>
            <a:r>
              <a:rPr lang="en-US" sz="2200" dirty="0"/>
              <a:t>Text updates</a:t>
            </a:r>
          </a:p>
          <a:p>
            <a:pPr lvl="2">
              <a:buFont typeface="Wingdings" panose="05000000000000000000" pitchFamily="2" charset="2"/>
              <a:buChar char="§"/>
            </a:pPr>
            <a:r>
              <a:rPr lang="en-US" sz="2200" dirty="0"/>
              <a:t>Update any changes to calendar</a:t>
            </a:r>
          </a:p>
          <a:p>
            <a:pPr lvl="2">
              <a:buFont typeface="Wingdings" panose="05000000000000000000" pitchFamily="2" charset="2"/>
              <a:buChar char="§"/>
            </a:pPr>
            <a:r>
              <a:rPr lang="en-US" sz="2200" dirty="0"/>
              <a:t>Call for help</a:t>
            </a:r>
          </a:p>
          <a:p>
            <a:pPr marL="914400" lvl="2" indent="0">
              <a:buNone/>
            </a:pPr>
            <a:endParaRPr lang="en-US" dirty="0"/>
          </a:p>
          <a:p>
            <a:endParaRPr lang="en-US" dirty="0"/>
          </a:p>
        </p:txBody>
      </p:sp>
    </p:spTree>
    <p:extLst>
      <p:ext uri="{BB962C8B-B14F-4D97-AF65-F5344CB8AC3E}">
        <p14:creationId xmlns:p14="http://schemas.microsoft.com/office/powerpoint/2010/main" val="211037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b="1" dirty="0"/>
              <a:t>Final thoughts / Implications </a:t>
            </a:r>
            <a:endParaRPr lang="en-US" dirty="0"/>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fontScale="85000" lnSpcReduction="20000"/>
          </a:bodyPr>
          <a:lstStyle/>
          <a:p>
            <a:r>
              <a:rPr lang="en-US" sz="3200" dirty="0"/>
              <a:t>Always:</a:t>
            </a:r>
          </a:p>
          <a:p>
            <a:pPr lvl="1"/>
            <a:r>
              <a:rPr lang="en-US" sz="3000" dirty="0"/>
              <a:t>Notify authorities if appropriate</a:t>
            </a:r>
          </a:p>
          <a:p>
            <a:pPr lvl="1"/>
            <a:r>
              <a:rPr lang="en-US" sz="3000" dirty="0"/>
              <a:t>Talk to your supervisor about any safety concerns</a:t>
            </a:r>
          </a:p>
          <a:p>
            <a:pPr lvl="1"/>
            <a:r>
              <a:rPr lang="en-US" sz="3000" dirty="0"/>
              <a:t>Talk with your field instructor so they are aware of the situation</a:t>
            </a:r>
          </a:p>
          <a:p>
            <a:pPr lvl="1"/>
            <a:r>
              <a:rPr lang="en-US" sz="3000" dirty="0"/>
              <a:t>Notify the Field Director so that I’m aware of the situation</a:t>
            </a:r>
          </a:p>
          <a:p>
            <a:pPr lvl="1"/>
            <a:r>
              <a:rPr lang="en-US" sz="3000" dirty="0"/>
              <a:t>Debrief, Document, Do Self-Care	</a:t>
            </a:r>
          </a:p>
          <a:p>
            <a:r>
              <a:rPr lang="en-US" sz="3200" dirty="0"/>
              <a:t>Safety is essential to your success</a:t>
            </a:r>
          </a:p>
          <a:p>
            <a:pPr lvl="1"/>
            <a:r>
              <a:rPr lang="en-US" sz="3000" dirty="0"/>
              <a:t>You cannot help if you are afraid for your wellbeing</a:t>
            </a:r>
          </a:p>
          <a:p>
            <a:pPr lvl="2"/>
            <a:r>
              <a:rPr lang="en-US" sz="2800" dirty="0"/>
              <a:t>Therefore</a:t>
            </a:r>
          </a:p>
          <a:p>
            <a:pPr lvl="3"/>
            <a:r>
              <a:rPr lang="en-US" sz="2600" dirty="0"/>
              <a:t>Important to identify dangerous individuals/situations</a:t>
            </a:r>
          </a:p>
          <a:p>
            <a:pPr lvl="3"/>
            <a:r>
              <a:rPr lang="en-US" sz="2600" dirty="0"/>
              <a:t>Know how to respond</a:t>
            </a:r>
          </a:p>
          <a:p>
            <a:pPr lvl="3"/>
            <a:r>
              <a:rPr lang="en-US" sz="2600" dirty="0"/>
              <a:t>Maintain awareness</a:t>
            </a:r>
          </a:p>
          <a:p>
            <a:pPr lvl="3"/>
            <a:r>
              <a:rPr lang="en-US" sz="2600" dirty="0"/>
              <a:t>Be proactive</a:t>
            </a:r>
          </a:p>
          <a:p>
            <a:pPr lvl="3"/>
            <a:r>
              <a:rPr lang="en-US" sz="2600" dirty="0"/>
              <a:t>Leads to the ability to do your job</a:t>
            </a:r>
          </a:p>
          <a:p>
            <a:pPr marL="914400" lvl="2" indent="0">
              <a:buNone/>
            </a:pPr>
            <a:endParaRPr lang="en-US" dirty="0"/>
          </a:p>
          <a:p>
            <a:endParaRPr lang="en-US" dirty="0"/>
          </a:p>
        </p:txBody>
      </p:sp>
    </p:spTree>
    <p:extLst>
      <p:ext uri="{BB962C8B-B14F-4D97-AF65-F5344CB8AC3E}">
        <p14:creationId xmlns:p14="http://schemas.microsoft.com/office/powerpoint/2010/main" val="3193840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pPr algn="ctr"/>
            <a:r>
              <a:rPr lang="en-US" dirty="0"/>
              <a:t> THANK YOU!!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3154547" y="2725284"/>
            <a:ext cx="9146310" cy="1799318"/>
          </a:xfrm>
        </p:spPr>
        <p:txBody>
          <a:bodyPr>
            <a:normAutofit/>
          </a:bodyPr>
          <a:lstStyle/>
          <a:p>
            <a:r>
              <a:rPr lang="en-US" sz="8000" dirty="0"/>
              <a:t>QUESTIONS ???</a:t>
            </a:r>
          </a:p>
        </p:txBody>
      </p:sp>
    </p:spTree>
    <p:extLst>
      <p:ext uri="{BB962C8B-B14F-4D97-AF65-F5344CB8AC3E}">
        <p14:creationId xmlns:p14="http://schemas.microsoft.com/office/powerpoint/2010/main" val="32876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2DF-5795-1847-9D29-D549F717518C}"/>
              </a:ext>
            </a:extLst>
          </p:cNvPr>
          <p:cNvSpPr>
            <a:spLocks noGrp="1"/>
          </p:cNvSpPr>
          <p:nvPr>
            <p:ph type="title"/>
          </p:nvPr>
        </p:nvSpPr>
        <p:spPr/>
        <p:txBody>
          <a:bodyPr/>
          <a:lstStyle/>
          <a:p>
            <a:pPr algn="ctr"/>
            <a:r>
              <a:rPr lang="en-US" dirty="0"/>
              <a:t>Hours &amp; Needs</a:t>
            </a:r>
          </a:p>
        </p:txBody>
      </p:sp>
      <p:sp>
        <p:nvSpPr>
          <p:cNvPr id="3" name="Content Placeholder 2">
            <a:extLst>
              <a:ext uri="{FF2B5EF4-FFF2-40B4-BE49-F238E27FC236}">
                <a16:creationId xmlns:a16="http://schemas.microsoft.com/office/drawing/2014/main" id="{46ECFBFB-C028-BD42-A477-E6DB6F0E421A}"/>
              </a:ext>
            </a:extLst>
          </p:cNvPr>
          <p:cNvSpPr>
            <a:spLocks noGrp="1"/>
          </p:cNvSpPr>
          <p:nvPr>
            <p:ph idx="1"/>
          </p:nvPr>
        </p:nvSpPr>
        <p:spPr>
          <a:xfrm>
            <a:off x="2207490" y="1825624"/>
            <a:ext cx="9146310" cy="5032375"/>
          </a:xfrm>
        </p:spPr>
        <p:txBody>
          <a:bodyPr>
            <a:normAutofit fontScale="92500" lnSpcReduction="20000"/>
          </a:bodyPr>
          <a:lstStyle/>
          <a:p>
            <a:r>
              <a:rPr lang="en-US" dirty="0"/>
              <a:t>GEN 12-14 hrs./week</a:t>
            </a:r>
          </a:p>
          <a:p>
            <a:pPr lvl="1"/>
            <a:r>
              <a:rPr lang="en-US" dirty="0"/>
              <a:t>200 hours each semester, 400 total hours</a:t>
            </a:r>
          </a:p>
          <a:p>
            <a:r>
              <a:rPr lang="en-US" dirty="0"/>
              <a:t>ADV 16-18 hrs./week</a:t>
            </a:r>
          </a:p>
          <a:p>
            <a:pPr lvl="1"/>
            <a:r>
              <a:rPr lang="en-US" dirty="0"/>
              <a:t>250 hours each semester, 500 total hours</a:t>
            </a:r>
          </a:p>
          <a:p>
            <a:r>
              <a:rPr lang="en-US" dirty="0"/>
              <a:t>Field Instructor Qualifications</a:t>
            </a:r>
          </a:p>
          <a:p>
            <a:pPr lvl="1"/>
            <a:r>
              <a:rPr lang="en-US" dirty="0"/>
              <a:t>MSW (post 2 years), LMSW, LSCSW, LCSW</a:t>
            </a:r>
          </a:p>
          <a:p>
            <a:pPr lvl="1"/>
            <a:r>
              <a:rPr lang="en-US" dirty="0"/>
              <a:t>Must meet with field instructor 1 hour each week</a:t>
            </a:r>
          </a:p>
          <a:p>
            <a:pPr lvl="2"/>
            <a:r>
              <a:rPr lang="en-US" dirty="0"/>
              <a:t>If you do not meet with your field instructor, those hours will not count</a:t>
            </a:r>
          </a:p>
          <a:p>
            <a:pPr lvl="2"/>
            <a:r>
              <a:rPr lang="en-US" dirty="0"/>
              <a:t>If your field instructor is not available during one of your weeks, connect with your field liaison for supervision</a:t>
            </a:r>
          </a:p>
          <a:p>
            <a:r>
              <a:rPr lang="en-US" dirty="0"/>
              <a:t>Agency doesn’t have a social worker</a:t>
            </a:r>
          </a:p>
          <a:p>
            <a:pPr lvl="1"/>
            <a:r>
              <a:rPr lang="en-US" dirty="0"/>
              <a:t>We will find an off-site field instructor (not within the agency) to complete your supervision</a:t>
            </a:r>
          </a:p>
          <a:p>
            <a:pPr lvl="1"/>
            <a:r>
              <a:rPr lang="en-US" dirty="0"/>
              <a:t>Agency designates a Field Supervisor</a:t>
            </a:r>
          </a:p>
          <a:p>
            <a:pPr lvl="2"/>
            <a:r>
              <a:rPr lang="en-US" dirty="0"/>
              <a:t>Person who is present, can provide day-to-day supervision, experienced</a:t>
            </a:r>
          </a:p>
          <a:p>
            <a:pPr marL="914400" lvl="2" indent="0">
              <a:buNone/>
            </a:pPr>
            <a:endParaRPr lang="en-US" dirty="0"/>
          </a:p>
          <a:p>
            <a:endParaRPr lang="en-US" dirty="0"/>
          </a:p>
        </p:txBody>
      </p:sp>
    </p:spTree>
    <p:extLst>
      <p:ext uri="{BB962C8B-B14F-4D97-AF65-F5344CB8AC3E}">
        <p14:creationId xmlns:p14="http://schemas.microsoft.com/office/powerpoint/2010/main" val="311061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C7C9-7253-4243-9D26-A4F1994BA153}"/>
              </a:ext>
            </a:extLst>
          </p:cNvPr>
          <p:cNvSpPr>
            <a:spLocks noGrp="1"/>
          </p:cNvSpPr>
          <p:nvPr>
            <p:ph type="title"/>
          </p:nvPr>
        </p:nvSpPr>
        <p:spPr/>
        <p:txBody>
          <a:bodyPr/>
          <a:lstStyle/>
          <a:p>
            <a:pPr algn="ctr"/>
            <a:r>
              <a:rPr lang="en-US" dirty="0"/>
              <a:t>Direct vs Indirect Hours	</a:t>
            </a:r>
          </a:p>
        </p:txBody>
      </p:sp>
      <p:sp>
        <p:nvSpPr>
          <p:cNvPr id="3" name="Content Placeholder 2">
            <a:extLst>
              <a:ext uri="{FF2B5EF4-FFF2-40B4-BE49-F238E27FC236}">
                <a16:creationId xmlns:a16="http://schemas.microsoft.com/office/drawing/2014/main" id="{84CA7E31-32A3-6742-8E21-67D1E1946D4C}"/>
              </a:ext>
            </a:extLst>
          </p:cNvPr>
          <p:cNvSpPr>
            <a:spLocks noGrp="1"/>
          </p:cNvSpPr>
          <p:nvPr>
            <p:ph idx="1"/>
          </p:nvPr>
        </p:nvSpPr>
        <p:spPr>
          <a:xfrm>
            <a:off x="2207490" y="1423972"/>
            <a:ext cx="9842080" cy="5301568"/>
          </a:xfrm>
        </p:spPr>
        <p:txBody>
          <a:bodyPr>
            <a:normAutofit lnSpcReduction="10000"/>
          </a:bodyPr>
          <a:lstStyle/>
          <a:p>
            <a:r>
              <a:rPr lang="en-US" sz="2600" b="1" dirty="0"/>
              <a:t>Refer to document </a:t>
            </a:r>
          </a:p>
          <a:p>
            <a:r>
              <a:rPr lang="en-US" sz="2600" b="1" dirty="0"/>
              <a:t>50% of hours should be entered as direct practice hours</a:t>
            </a:r>
            <a:endParaRPr lang="en-US" sz="2400" b="1" dirty="0"/>
          </a:p>
          <a:p>
            <a:pPr lvl="1"/>
            <a:r>
              <a:rPr lang="en-US" sz="2400" b="1" dirty="0"/>
              <a:t>Must enter appropriately in Sonia Field Practicum software </a:t>
            </a:r>
          </a:p>
          <a:p>
            <a:pPr lvl="1"/>
            <a:r>
              <a:rPr lang="en-US" sz="2400" b="1" dirty="0"/>
              <a:t>Sonia collects and tracks hours </a:t>
            </a:r>
          </a:p>
          <a:p>
            <a:r>
              <a:rPr lang="en-US" b="1" dirty="0"/>
              <a:t>Self-Care Hours </a:t>
            </a:r>
          </a:p>
          <a:p>
            <a:pPr lvl="1"/>
            <a:r>
              <a:rPr lang="en-US" sz="1600" i="0" dirty="0">
                <a:effectLst/>
                <a:latin typeface="Calibri" panose="020F0502020204030204" pitchFamily="34" charset="0"/>
                <a:ea typeface="Times New Roman" panose="02020603050405020304" pitchFamily="18" charset="0"/>
              </a:rPr>
              <a:t>Student’s may have no more than 2 hours of self-care each week! To count your self-care hours, you must:</a:t>
            </a:r>
            <a:endParaRPr lang="en-US" sz="1600" i="0"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Have your required weekly minimum hours already met and recorded.</a:t>
            </a:r>
            <a:endParaRPr lang="en-US" sz="1200"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Review during your supervision what your self-care activities were and how that time impacted you. </a:t>
            </a:r>
            <a:endParaRPr lang="en-US" sz="1200"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When recording your self-care hours in Sonia (select the self-care tab in drop down box), make sure to include a description of the self-care activities you completed.  </a:t>
            </a:r>
            <a:endParaRPr lang="en-US" sz="1200" dirty="0">
              <a:effectLst/>
              <a:latin typeface="Calibri" panose="020F0502020204030204" pitchFamily="34" charset="0"/>
              <a:ea typeface="Calibri" panose="020F0502020204030204" pitchFamily="34" charset="0"/>
            </a:endParaRPr>
          </a:p>
          <a:p>
            <a:pPr lvl="2">
              <a:spcBef>
                <a:spcPts val="0"/>
              </a:spcBef>
            </a:pPr>
            <a:r>
              <a:rPr lang="en-US" sz="1200" dirty="0">
                <a:effectLst/>
                <a:latin typeface="Calibri" panose="020F0502020204030204" pitchFamily="34" charset="0"/>
                <a:ea typeface="Times New Roman" panose="02020603050405020304" pitchFamily="18" charset="0"/>
              </a:rPr>
              <a:t>Please note, this will not allow you to “finish” practicum early, it will just give you slightly more than the required hours. Student’s must still complete their hours through Week 15.  </a:t>
            </a:r>
            <a:endParaRPr lang="en-US" sz="1200" b="1" dirty="0"/>
          </a:p>
          <a:p>
            <a:r>
              <a:rPr lang="en-US" b="1" dirty="0"/>
              <a:t>Clinical Intensives –</a:t>
            </a:r>
            <a:r>
              <a:rPr lang="en-US" b="1" u="sng" dirty="0"/>
              <a:t> Advanced year students only</a:t>
            </a:r>
          </a:p>
          <a:p>
            <a:pPr lvl="1"/>
            <a:r>
              <a:rPr lang="en-US" b="1" dirty="0"/>
              <a:t>December 11-14, specific dates/times TBD (Virtual); May 7/8/9 (On campus)</a:t>
            </a:r>
          </a:p>
          <a:p>
            <a:pPr lvl="1"/>
            <a:r>
              <a:rPr lang="en-US" b="1" dirty="0"/>
              <a:t>Counts toward practicum hours as indirect hours, it is okay to not have supervision this week. </a:t>
            </a:r>
          </a:p>
          <a:p>
            <a:pPr marL="914400" lvl="2" indent="0">
              <a:buNone/>
            </a:pPr>
            <a:endParaRPr lang="en-US" dirty="0"/>
          </a:p>
          <a:p>
            <a:pPr marL="914400" lvl="2" indent="0">
              <a:buNone/>
            </a:pPr>
            <a:endParaRPr lang="en-US" b="1" dirty="0">
              <a:highlight>
                <a:srgbClr val="00FF00"/>
              </a:highlight>
            </a:endParaRPr>
          </a:p>
        </p:txBody>
      </p:sp>
    </p:spTree>
    <p:extLst>
      <p:ext uri="{BB962C8B-B14F-4D97-AF65-F5344CB8AC3E}">
        <p14:creationId xmlns:p14="http://schemas.microsoft.com/office/powerpoint/2010/main" val="34863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SOCW 830 (GEN)/880 (ADV)</a:t>
            </a:r>
            <a:br>
              <a:rPr lang="en-US" dirty="0"/>
            </a:br>
            <a:r>
              <a:rPr lang="en-US" dirty="0"/>
              <a:t>Concurrent Practice Class w/Practicum</a:t>
            </a:r>
          </a:p>
        </p:txBody>
      </p:sp>
      <p:sp>
        <p:nvSpPr>
          <p:cNvPr id="5" name="Content Placeholder 4">
            <a:extLst>
              <a:ext uri="{FF2B5EF4-FFF2-40B4-BE49-F238E27FC236}">
                <a16:creationId xmlns:a16="http://schemas.microsoft.com/office/drawing/2014/main" id="{5D0D5610-599C-134A-1457-448BB6AC7873}"/>
              </a:ext>
            </a:extLst>
          </p:cNvPr>
          <p:cNvSpPr>
            <a:spLocks noGrp="1"/>
          </p:cNvSpPr>
          <p:nvPr>
            <p:ph idx="1"/>
          </p:nvPr>
        </p:nvSpPr>
        <p:spPr/>
        <p:txBody>
          <a:bodyPr/>
          <a:lstStyle/>
          <a:p>
            <a:pPr marL="63500" marR="560070">
              <a:lnSpc>
                <a:spcPct val="115000"/>
              </a:lnSpc>
              <a:spcBef>
                <a:spcPts val="0"/>
              </a:spcBef>
              <a:spcAft>
                <a:spcPts val="0"/>
              </a:spcAft>
            </a:pPr>
            <a:r>
              <a:rPr lang="en-US" b="1" dirty="0">
                <a:effectLst/>
                <a:latin typeface="Avenir Book Oblique" panose="02000503020000020003"/>
                <a:ea typeface="Calibri" panose="020F0502020204030204" pitchFamily="34" charset="0"/>
              </a:rPr>
              <a:t>Requires</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a</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number</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of assignments</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that are</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directly</a:t>
            </a:r>
            <a:r>
              <a:rPr lang="en-US" b="1" spc="-1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related to</a:t>
            </a:r>
            <a:r>
              <a:rPr lang="en-US" b="1" spc="-5" dirty="0">
                <a:effectLst/>
                <a:latin typeface="Avenir Book Oblique" panose="02000503020000020003"/>
                <a:ea typeface="Calibri" panose="020F0502020204030204" pitchFamily="34" charset="0"/>
              </a:rPr>
              <a:t> </a:t>
            </a:r>
            <a:r>
              <a:rPr lang="en-US" b="1" dirty="0">
                <a:effectLst/>
                <a:latin typeface="Avenir Book Oblique" panose="02000503020000020003"/>
                <a:ea typeface="Calibri" panose="020F0502020204030204" pitchFamily="34" charset="0"/>
              </a:rPr>
              <a:t>your </a:t>
            </a:r>
            <a:r>
              <a:rPr lang="en-US" b="1" spc="-285" dirty="0">
                <a:effectLst/>
                <a:latin typeface="Avenir Book Oblique" panose="02000503020000020003"/>
                <a:ea typeface="Calibri" panose="020F0502020204030204" pitchFamily="34" charset="0"/>
              </a:rPr>
              <a:t>practicum</a:t>
            </a:r>
          </a:p>
          <a:p>
            <a:pPr marL="63500" marR="560070">
              <a:lnSpc>
                <a:spcPct val="100000"/>
              </a:lnSpc>
              <a:spcBef>
                <a:spcPts val="0"/>
              </a:spcBef>
              <a:spcAft>
                <a:spcPts val="0"/>
              </a:spcAft>
            </a:pPr>
            <a:r>
              <a:rPr lang="en-US" sz="2400" b="1" spc="-285" dirty="0">
                <a:effectLst/>
                <a:latin typeface="Avenir Book Oblique" panose="02000503020000020003"/>
                <a:ea typeface="Calibri" panose="020F0502020204030204" pitchFamily="34" charset="0"/>
              </a:rPr>
              <a:t>Students  </a:t>
            </a:r>
            <a:r>
              <a:rPr lang="en-US" sz="2400" b="1" dirty="0">
                <a:effectLst/>
                <a:latin typeface="Avenir Book Oblique" panose="02000503020000020003"/>
                <a:ea typeface="Calibri" panose="020F0502020204030204" pitchFamily="34" charset="0"/>
              </a:rPr>
              <a:t>may count the time they spend completing these assignments </a:t>
            </a:r>
          </a:p>
          <a:p>
            <a:pPr marL="440600" marR="560070" lvl="1">
              <a:spcBef>
                <a:spcPts val="0"/>
              </a:spcBef>
              <a:spcAft>
                <a:spcPts val="0"/>
              </a:spcAft>
            </a:pPr>
            <a:r>
              <a:rPr lang="en-US" sz="2200" b="1" dirty="0">
                <a:effectLst/>
                <a:latin typeface="Avenir Book Oblique" panose="02000503020000020003"/>
                <a:ea typeface="Calibri" panose="020F0502020204030204" pitchFamily="34" charset="0"/>
              </a:rPr>
              <a:t>If </a:t>
            </a:r>
            <a:r>
              <a:rPr lang="en-US" sz="2200" b="1" u="sng" dirty="0">
                <a:effectLst/>
                <a:latin typeface="Avenir Book Oblique" panose="02000503020000020003"/>
                <a:ea typeface="Calibri" panose="020F0502020204030204" pitchFamily="34" charset="0"/>
              </a:rPr>
              <a:t>all</a:t>
            </a:r>
            <a:r>
              <a:rPr lang="en-US" sz="2200" b="1" dirty="0">
                <a:effectLst/>
                <a:latin typeface="Avenir Book Oblique" panose="02000503020000020003"/>
                <a:ea typeface="Calibri" panose="020F0502020204030204" pitchFamily="34" charset="0"/>
              </a:rPr>
              <a:t> of the following</a:t>
            </a:r>
            <a:r>
              <a:rPr lang="en-US" sz="2200" b="1" spc="5" dirty="0">
                <a:effectLst/>
                <a:latin typeface="Avenir Book Oblique" panose="02000503020000020003"/>
                <a:ea typeface="Calibri" panose="020F0502020204030204" pitchFamily="34" charset="0"/>
              </a:rPr>
              <a:t> </a:t>
            </a:r>
            <a:r>
              <a:rPr lang="en-US" sz="2200" b="1" dirty="0">
                <a:effectLst/>
                <a:latin typeface="Avenir Book Oblique" panose="02000503020000020003"/>
                <a:ea typeface="Calibri" panose="020F0502020204030204" pitchFamily="34" charset="0"/>
              </a:rPr>
              <a:t>criteria</a:t>
            </a:r>
            <a:r>
              <a:rPr lang="en-US" sz="2200" b="1" spc="-5" dirty="0">
                <a:effectLst/>
                <a:latin typeface="Avenir Book Oblique" panose="02000503020000020003"/>
                <a:ea typeface="Calibri" panose="020F0502020204030204" pitchFamily="34" charset="0"/>
              </a:rPr>
              <a:t> </a:t>
            </a:r>
            <a:r>
              <a:rPr lang="en-US" sz="2200" b="1" dirty="0">
                <a:effectLst/>
                <a:latin typeface="Avenir Book Oblique" panose="02000503020000020003"/>
                <a:ea typeface="Calibri" panose="020F0502020204030204" pitchFamily="34" charset="0"/>
              </a:rPr>
              <a:t>is met:</a:t>
            </a:r>
          </a:p>
          <a:p>
            <a:pPr lvl="1" indent="-342900">
              <a:lnSpc>
                <a:spcPts val="1480"/>
              </a:lnSpc>
              <a:spcBef>
                <a:spcPts val="0"/>
              </a:spcBef>
              <a:spcAft>
                <a:spcPts val="0"/>
              </a:spcAft>
              <a:buSzPts val="1200"/>
              <a:buFont typeface="Courier New" panose="02070309020205020404" pitchFamily="49" charset="0"/>
              <a:buChar char="o"/>
            </a:pPr>
            <a:endParaRPr lang="en-US" sz="2200" dirty="0">
              <a:effectLst/>
              <a:latin typeface="Avenir Book Oblique" panose="02000503020000020003"/>
              <a:ea typeface="Courier New" panose="02070309020205020404" pitchFamily="49" charset="0"/>
            </a:endParaRPr>
          </a:p>
          <a:p>
            <a:pPr lvl="1" indent="-342900">
              <a:lnSpc>
                <a:spcPts val="1480"/>
              </a:lnSpc>
              <a:spcBef>
                <a:spcPts val="0"/>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Student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documents the activity</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a:t>
            </a:r>
            <a:r>
              <a:rPr lang="en-US" sz="2200" spc="-5" dirty="0">
                <a:effectLst/>
                <a:latin typeface="Avenir Book Oblique" panose="02000503020000020003"/>
                <a:ea typeface="Courier New" panose="02070309020205020404" pitchFamily="49" charset="0"/>
              </a:rPr>
              <a:t> their</a:t>
            </a:r>
            <a:r>
              <a:rPr lang="en-US" sz="2200" dirty="0">
                <a:effectLst/>
                <a:latin typeface="Avenir Book Oblique" panose="02000503020000020003"/>
                <a:ea typeface="Courier New" panose="02070309020205020404" pitchFamily="49" charset="0"/>
              </a:rPr>
              <a:t> Sonia Timesheet</a:t>
            </a:r>
          </a:p>
          <a:p>
            <a:pPr lvl="1" indent="-342900">
              <a:spcBef>
                <a:spcPts val="105"/>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Student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shows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the completed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assignment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to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Field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Instructor</a:t>
            </a:r>
          </a:p>
          <a:p>
            <a:pPr lvl="1" indent="-342900">
              <a:spcBef>
                <a:spcPts val="110"/>
              </a:spcBef>
              <a:spcAft>
                <a:spcPts val="0"/>
              </a:spcAft>
              <a:buSzPts val="1200"/>
              <a:buFont typeface="Courier New" panose="02070309020205020404" pitchFamily="49" charset="0"/>
              <a:buChar char="o"/>
            </a:pPr>
            <a:r>
              <a:rPr lang="en-US" sz="2200" spc="-5" dirty="0">
                <a:effectLst/>
                <a:latin typeface="Avenir Book Oblique" panose="02000503020000020003"/>
                <a:ea typeface="Courier New" panose="02070309020205020404" pitchFamily="49" charset="0"/>
              </a:rPr>
              <a:t>The </a:t>
            </a:r>
            <a:r>
              <a:rPr lang="en-US" sz="2200" dirty="0">
                <a:effectLst/>
                <a:latin typeface="Avenir Book Oblique" panose="02000503020000020003"/>
                <a:ea typeface="Courier New" panose="02070309020205020404" pitchFamily="49" charset="0"/>
              </a:rPr>
              <a:t>Field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Instructor signs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off</a:t>
            </a:r>
            <a:r>
              <a:rPr lang="en-US" sz="2200" spc="-1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on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hours</a:t>
            </a:r>
          </a:p>
          <a:p>
            <a:pPr lvl="1" indent="-342900">
              <a:spcBef>
                <a:spcPts val="100"/>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assignment hours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are </a:t>
            </a:r>
            <a:r>
              <a:rPr lang="en-US" sz="2200" b="1" u="sng" dirty="0">
                <a:effectLst/>
                <a:latin typeface="Avenir Book Oblique" panose="02000503020000020003"/>
                <a:ea typeface="Courier New" panose="02070309020205020404" pitchFamily="49" charset="0"/>
              </a:rPr>
              <a:t>in addition</a:t>
            </a:r>
            <a:r>
              <a:rPr lang="en-US" sz="2200" spc="-10"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to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expected minimum weekly hours</a:t>
            </a:r>
            <a:r>
              <a:rPr lang="en-US" sz="2200" spc="-10" dirty="0">
                <a:effectLst/>
                <a:latin typeface="Avenir Book Oblique" panose="02000503020000020003"/>
                <a:ea typeface="Courier New" panose="02070309020205020404" pitchFamily="49" charset="0"/>
              </a:rPr>
              <a:t> to be completed </a:t>
            </a:r>
            <a:r>
              <a:rPr lang="en-US" sz="2200" dirty="0">
                <a:effectLst/>
                <a:latin typeface="Avenir Book Oblique" panose="02000503020000020003"/>
                <a:ea typeface="Courier New" panose="02070309020205020404" pitchFamily="49" charset="0"/>
              </a:rPr>
              <a:t>at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their agency</a:t>
            </a:r>
          </a:p>
          <a:p>
            <a:endParaRPr lang="en-US" dirty="0"/>
          </a:p>
        </p:txBody>
      </p:sp>
    </p:spTree>
    <p:extLst>
      <p:ext uri="{BB962C8B-B14F-4D97-AF65-F5344CB8AC3E}">
        <p14:creationId xmlns:p14="http://schemas.microsoft.com/office/powerpoint/2010/main" val="48546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9B08-72D4-D968-B6FA-C5E36620A952}"/>
              </a:ext>
            </a:extLst>
          </p:cNvPr>
          <p:cNvSpPr>
            <a:spLocks noGrp="1"/>
          </p:cNvSpPr>
          <p:nvPr>
            <p:ph type="title"/>
          </p:nvPr>
        </p:nvSpPr>
        <p:spPr/>
        <p:txBody>
          <a:bodyPr/>
          <a:lstStyle/>
          <a:p>
            <a:pPr algn="ctr"/>
            <a:r>
              <a:rPr lang="en-US" dirty="0"/>
              <a:t>What is a Field Liaison?</a:t>
            </a:r>
          </a:p>
        </p:txBody>
      </p:sp>
      <p:sp>
        <p:nvSpPr>
          <p:cNvPr id="3" name="Content Placeholder 2">
            <a:extLst>
              <a:ext uri="{FF2B5EF4-FFF2-40B4-BE49-F238E27FC236}">
                <a16:creationId xmlns:a16="http://schemas.microsoft.com/office/drawing/2014/main" id="{CF804BF6-D3D5-1542-5AEF-A32664A8E312}"/>
              </a:ext>
            </a:extLst>
          </p:cNvPr>
          <p:cNvSpPr>
            <a:spLocks noGrp="1"/>
          </p:cNvSpPr>
          <p:nvPr>
            <p:ph idx="1"/>
          </p:nvPr>
        </p:nvSpPr>
        <p:spPr>
          <a:xfrm>
            <a:off x="2207490" y="1545336"/>
            <a:ext cx="9146310" cy="5010911"/>
          </a:xfrm>
        </p:spPr>
        <p:txBody>
          <a:bodyPr>
            <a:normAutofit/>
          </a:bodyPr>
          <a:lstStyle/>
          <a:p>
            <a:r>
              <a:rPr lang="en-US" b="1" dirty="0"/>
              <a:t>Communicate with field instructor and student every week </a:t>
            </a:r>
          </a:p>
          <a:p>
            <a:pPr lvl="1"/>
            <a:r>
              <a:rPr lang="en-US" b="1" dirty="0"/>
              <a:t>Typically, via email</a:t>
            </a:r>
          </a:p>
          <a:p>
            <a:pPr lvl="1"/>
            <a:r>
              <a:rPr lang="en-US" b="1" dirty="0"/>
              <a:t>Summarize course content and concepts for the week</a:t>
            </a:r>
          </a:p>
          <a:p>
            <a:r>
              <a:rPr lang="en-US" b="1" dirty="0"/>
              <a:t>Site visits each semester</a:t>
            </a:r>
          </a:p>
          <a:p>
            <a:pPr lvl="1"/>
            <a:r>
              <a:rPr lang="en-US" b="1" dirty="0"/>
              <a:t>Minimum of two each semester (15-30 minutes)</a:t>
            </a:r>
          </a:p>
          <a:p>
            <a:pPr lvl="2"/>
            <a:r>
              <a:rPr lang="en-US" b="1" dirty="0"/>
              <a:t>In-person or </a:t>
            </a:r>
            <a:r>
              <a:rPr lang="en-US" b="1" dirty="0" err="1"/>
              <a:t>Televideo</a:t>
            </a:r>
            <a:endParaRPr lang="en-US" b="1" dirty="0"/>
          </a:p>
          <a:p>
            <a:r>
              <a:rPr lang="en-US" b="1" dirty="0"/>
              <a:t>Students/Field Instructors</a:t>
            </a:r>
          </a:p>
          <a:p>
            <a:pPr lvl="1"/>
            <a:r>
              <a:rPr lang="en-US" b="1" dirty="0"/>
              <a:t>contact Liaison for questions, concerns, issues with practicum (this information has already been sent out via email, and is also listed in Sonia)</a:t>
            </a:r>
          </a:p>
          <a:p>
            <a:pPr lvl="1"/>
            <a:r>
              <a:rPr lang="en-US" b="1" dirty="0"/>
              <a:t> Please contact the field office with any questions, </a:t>
            </a:r>
            <a:r>
              <a:rPr lang="en-US" b="1" dirty="0">
                <a:hlinkClick r:id="rId2"/>
              </a:rPr>
              <a:t>swfield@fhsu.edu</a:t>
            </a:r>
            <a:endParaRPr lang="en-US" b="1" dirty="0"/>
          </a:p>
          <a:p>
            <a:pPr marL="457200" lvl="1" indent="0">
              <a:buNone/>
            </a:pPr>
            <a:endParaRPr lang="en-US" b="1" dirty="0"/>
          </a:p>
          <a:p>
            <a:pPr lvl="1"/>
            <a:endParaRPr lang="en-US" dirty="0"/>
          </a:p>
        </p:txBody>
      </p:sp>
    </p:spTree>
    <p:extLst>
      <p:ext uri="{BB962C8B-B14F-4D97-AF65-F5344CB8AC3E}">
        <p14:creationId xmlns:p14="http://schemas.microsoft.com/office/powerpoint/2010/main" val="302063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Site Visits/ Social Work Education Assessment Project (SWEAP)</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89" y="1684279"/>
            <a:ext cx="9146310" cy="5111495"/>
          </a:xfrm>
        </p:spPr>
        <p:txBody>
          <a:bodyPr>
            <a:normAutofit fontScale="92500" lnSpcReduction="20000"/>
          </a:bodyPr>
          <a:lstStyle/>
          <a:p>
            <a:r>
              <a:rPr lang="en-US" sz="2800" b="1" dirty="0"/>
              <a:t>Liaisons will connect with you and your field instructor </a:t>
            </a:r>
          </a:p>
          <a:p>
            <a:pPr lvl="2"/>
            <a:r>
              <a:rPr lang="en-US" sz="2600" b="1" dirty="0"/>
              <a:t>1</a:t>
            </a:r>
            <a:r>
              <a:rPr lang="en-US" sz="2600" b="1" baseline="30000" dirty="0"/>
              <a:t>st</a:t>
            </a:r>
            <a:r>
              <a:rPr lang="en-US" sz="2600" b="1" dirty="0"/>
              <a:t> site visits, 9/4 – 9/17</a:t>
            </a:r>
          </a:p>
          <a:p>
            <a:pPr lvl="2"/>
            <a:r>
              <a:rPr lang="en-US" sz="2600" b="1" dirty="0"/>
              <a:t>2</a:t>
            </a:r>
            <a:r>
              <a:rPr lang="en-US" sz="2600" b="1" baseline="30000" dirty="0"/>
              <a:t>nd</a:t>
            </a:r>
            <a:r>
              <a:rPr lang="en-US" sz="2600" b="1" dirty="0"/>
              <a:t> site visits, 11/6 – 11/17</a:t>
            </a:r>
          </a:p>
          <a:p>
            <a:r>
              <a:rPr lang="en-US" sz="2600" b="1" dirty="0"/>
              <a:t>SWEAP </a:t>
            </a:r>
          </a:p>
          <a:p>
            <a:pPr lvl="1"/>
            <a:r>
              <a:rPr lang="en-US" sz="2200" b="1" dirty="0"/>
              <a:t>Students will receive a link through email to complete the Entrance Assessment in August.</a:t>
            </a:r>
          </a:p>
          <a:p>
            <a:pPr lvl="1"/>
            <a:r>
              <a:rPr lang="en-US" sz="2200" b="1" dirty="0"/>
              <a:t>Students will receive a link through email to complete the Curriculum &amp; Exit Assessment at the end of the academic year. </a:t>
            </a:r>
          </a:p>
          <a:p>
            <a:r>
              <a:rPr lang="en-US" sz="2600" b="1" dirty="0"/>
              <a:t>Mid-term FPPAI (GEN) or SFPPAI (ADV) due </a:t>
            </a:r>
            <a:r>
              <a:rPr lang="en-US" sz="2600" b="1" dirty="0">
                <a:effectLst/>
              </a:rPr>
              <a:t>10/13 </a:t>
            </a:r>
          </a:p>
          <a:p>
            <a:pPr lvl="1"/>
            <a:r>
              <a:rPr lang="en-US" sz="2200" b="1" dirty="0">
                <a:effectLst/>
              </a:rPr>
              <a:t>Completed in Sonia / done collaboratively with the FI and student</a:t>
            </a:r>
          </a:p>
          <a:p>
            <a:r>
              <a:rPr lang="en-US" sz="2600" b="1" dirty="0"/>
              <a:t>Fall Break</a:t>
            </a:r>
          </a:p>
          <a:p>
            <a:pPr lvl="1"/>
            <a:r>
              <a:rPr lang="en-US" sz="2400" b="1" dirty="0"/>
              <a:t>November 20-26</a:t>
            </a:r>
          </a:p>
          <a:p>
            <a:r>
              <a:rPr lang="en-US" sz="2600" b="1" dirty="0"/>
              <a:t>Final FPPAI (GEN) or SFPPAI (ADV) due 12/1 (End of Week 15)</a:t>
            </a:r>
          </a:p>
          <a:p>
            <a:pPr lvl="1"/>
            <a:r>
              <a:rPr lang="en-US" sz="2300" b="1" dirty="0"/>
              <a:t>If you need to go beyond this week to finish your hours, please notify your field liaison and the field office. </a:t>
            </a:r>
          </a:p>
          <a:p>
            <a:pPr lvl="1"/>
            <a:r>
              <a:rPr lang="en-US" sz="2300" b="1" dirty="0"/>
              <a:t>A link will be emailed to the Field Instructor at the end of the semester</a:t>
            </a:r>
          </a:p>
          <a:p>
            <a:pPr marL="457200" lvl="1" indent="0">
              <a:buNone/>
            </a:pPr>
            <a:endParaRPr lang="en-US" dirty="0"/>
          </a:p>
          <a:p>
            <a:pPr lvl="2"/>
            <a:endParaRPr lang="en-US" dirty="0"/>
          </a:p>
          <a:p>
            <a:endParaRPr lang="en-US" dirty="0"/>
          </a:p>
        </p:txBody>
      </p:sp>
    </p:spTree>
    <p:extLst>
      <p:ext uri="{BB962C8B-B14F-4D97-AF65-F5344CB8AC3E}">
        <p14:creationId xmlns:p14="http://schemas.microsoft.com/office/powerpoint/2010/main" val="41901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a:xfrm>
            <a:off x="2164762" y="25903"/>
            <a:ext cx="9146309" cy="1325563"/>
          </a:xfrm>
        </p:spPr>
        <p:txBody>
          <a:bodyPr/>
          <a:lstStyle/>
          <a:p>
            <a:pPr algn="ctr"/>
            <a:r>
              <a:rPr lang="en-US" dirty="0"/>
              <a:t>Sonia - Field Software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096395" y="1364151"/>
            <a:ext cx="9910446" cy="5318659"/>
          </a:xfrm>
        </p:spPr>
        <p:txBody>
          <a:bodyPr>
            <a:normAutofit lnSpcReduction="10000"/>
          </a:bodyPr>
          <a:lstStyle/>
          <a:p>
            <a:r>
              <a:rPr lang="en-US" b="1" dirty="0"/>
              <a:t>Doesn’t like Microsoft Explorer (not sure about Edge)</a:t>
            </a:r>
          </a:p>
          <a:p>
            <a:r>
              <a:rPr lang="en-US" b="1" dirty="0"/>
              <a:t>Timesheet entry documented in Sonia (students)</a:t>
            </a:r>
          </a:p>
          <a:p>
            <a:pPr lvl="1"/>
            <a:r>
              <a:rPr lang="en-US" b="1" dirty="0"/>
              <a:t>Prefer daily</a:t>
            </a:r>
          </a:p>
          <a:p>
            <a:pPr lvl="1"/>
            <a:r>
              <a:rPr lang="en-US" b="1" dirty="0"/>
              <a:t>At minimum weekly</a:t>
            </a:r>
          </a:p>
          <a:p>
            <a:r>
              <a:rPr lang="en-US" b="1" dirty="0"/>
              <a:t>Field Instructor approval of hours in Sonia</a:t>
            </a:r>
          </a:p>
          <a:p>
            <a:pPr lvl="1"/>
            <a:r>
              <a:rPr lang="en-US" b="1" dirty="0"/>
              <a:t>At minimum weekly</a:t>
            </a:r>
          </a:p>
          <a:p>
            <a:pPr lvl="1"/>
            <a:r>
              <a:rPr lang="en-US" b="1" dirty="0"/>
              <a:t>Check for errors first</a:t>
            </a:r>
          </a:p>
          <a:p>
            <a:pPr lvl="2"/>
            <a:r>
              <a:rPr lang="en-US" b="1" dirty="0"/>
              <a:t>Watch the AM’s/PM’s</a:t>
            </a:r>
          </a:p>
          <a:p>
            <a:pPr lvl="2"/>
            <a:r>
              <a:rPr lang="en-US" b="1" dirty="0"/>
              <a:t>Do not enter any “breaks”</a:t>
            </a:r>
          </a:p>
          <a:p>
            <a:pPr lvl="2"/>
            <a:r>
              <a:rPr lang="en-US" b="1" dirty="0"/>
              <a:t>If approved w/error, need to contact the Field Office to reopen</a:t>
            </a:r>
          </a:p>
          <a:p>
            <a:r>
              <a:rPr lang="en-US" b="1" dirty="0"/>
              <a:t>Student Learning Agreement – completed in Sonia</a:t>
            </a:r>
          </a:p>
          <a:p>
            <a:pPr lvl="1"/>
            <a:r>
              <a:rPr lang="en-US" b="1" dirty="0"/>
              <a:t>1</a:t>
            </a:r>
            <a:r>
              <a:rPr lang="en-US" b="1" baseline="30000" dirty="0"/>
              <a:t>st</a:t>
            </a:r>
            <a:r>
              <a:rPr lang="en-US" b="1" dirty="0"/>
              <a:t> submission due – 9/1</a:t>
            </a:r>
          </a:p>
          <a:p>
            <a:pPr lvl="1"/>
            <a:r>
              <a:rPr lang="en-US" b="1" dirty="0"/>
              <a:t>Liaison Feedback due – 9/8</a:t>
            </a:r>
          </a:p>
          <a:p>
            <a:pPr lvl="1"/>
            <a:r>
              <a:rPr lang="en-US" b="1" dirty="0"/>
              <a:t>Final submission due – 9/15</a:t>
            </a:r>
          </a:p>
          <a:p>
            <a:pPr marL="457200" lvl="1" indent="0">
              <a:buNone/>
            </a:pPr>
            <a:endParaRPr lang="en-US" b="1" dirty="0"/>
          </a:p>
          <a:p>
            <a:pPr lvl="1"/>
            <a:endParaRPr lang="en-US" dirty="0"/>
          </a:p>
        </p:txBody>
      </p:sp>
    </p:spTree>
    <p:extLst>
      <p:ext uri="{BB962C8B-B14F-4D97-AF65-F5344CB8AC3E}">
        <p14:creationId xmlns:p14="http://schemas.microsoft.com/office/powerpoint/2010/main" val="48808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3760A-123B-F02B-D736-FF296775933D}"/>
              </a:ext>
            </a:extLst>
          </p:cNvPr>
          <p:cNvSpPr>
            <a:spLocks noGrp="1"/>
          </p:cNvSpPr>
          <p:nvPr>
            <p:ph type="title"/>
          </p:nvPr>
        </p:nvSpPr>
        <p:spPr>
          <a:xfrm>
            <a:off x="3754279" y="0"/>
            <a:ext cx="9146309" cy="1325563"/>
          </a:xfrm>
        </p:spPr>
        <p:txBody>
          <a:bodyPr/>
          <a:lstStyle/>
          <a:p>
            <a:r>
              <a:rPr lang="en-US" dirty="0"/>
              <a:t>Student Liability Insurance</a:t>
            </a:r>
          </a:p>
        </p:txBody>
      </p:sp>
      <p:pic>
        <p:nvPicPr>
          <p:cNvPr id="8" name="Content Placeholder 3">
            <a:extLst>
              <a:ext uri="{FF2B5EF4-FFF2-40B4-BE49-F238E27FC236}">
                <a16:creationId xmlns:a16="http://schemas.microsoft.com/office/drawing/2014/main" id="{3E62932E-4A04-BE41-6CA0-F33C2C6C61C2}"/>
              </a:ext>
            </a:extLst>
          </p:cNvPr>
          <p:cNvPicPr>
            <a:picLocks noGrp="1" noChangeAspect="1"/>
          </p:cNvPicPr>
          <p:nvPr>
            <p:ph idx="1"/>
          </p:nvPr>
        </p:nvPicPr>
        <p:blipFill rotWithShape="1">
          <a:blip r:embed="rId2"/>
          <a:srcRect l="9975" t="13034" r="67318" b="9760"/>
          <a:stretch/>
        </p:blipFill>
        <p:spPr bwMode="auto">
          <a:xfrm>
            <a:off x="6672467" y="1184564"/>
            <a:ext cx="5455256" cy="5255380"/>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FF1144D5-74DF-8B81-F111-0526C57798A7}"/>
              </a:ext>
            </a:extLst>
          </p:cNvPr>
          <p:cNvSpPr txBox="1"/>
          <p:nvPr/>
        </p:nvSpPr>
        <p:spPr>
          <a:xfrm>
            <a:off x="2031022" y="1536257"/>
            <a:ext cx="4641445" cy="3524042"/>
          </a:xfrm>
          <a:prstGeom prst="rect">
            <a:avLst/>
          </a:prstGeom>
          <a:noFill/>
        </p:spPr>
        <p:txBody>
          <a:bodyPr wrap="square">
            <a:spAutoFit/>
          </a:bodyPr>
          <a:lstStyle/>
          <a:p>
            <a:pPr lvl="1"/>
            <a:r>
              <a:rPr lang="en-US" sz="2900" b="1" dirty="0"/>
              <a:t>Each individual student policy has been sent to the field instructor/agency</a:t>
            </a:r>
          </a:p>
          <a:p>
            <a:pPr lvl="1"/>
            <a:endParaRPr lang="en-US" sz="2900" b="1" dirty="0">
              <a:solidFill>
                <a:srgbClr val="FFFF00"/>
              </a:solidFill>
            </a:endParaRPr>
          </a:p>
          <a:p>
            <a:pPr marL="1371600" lvl="2" indent="-457200">
              <a:buFont typeface="Arial" panose="020B0604020202020204" pitchFamily="34" charset="0"/>
              <a:buChar char="•"/>
            </a:pPr>
            <a:r>
              <a:rPr lang="en-US" sz="2600" b="1" dirty="0">
                <a:solidFill>
                  <a:schemeClr val="tx1"/>
                </a:solidFill>
              </a:rPr>
              <a:t>$1,000,000 per incident</a:t>
            </a:r>
          </a:p>
          <a:p>
            <a:pPr marL="1371600" lvl="2" indent="-457200">
              <a:buFont typeface="Arial" panose="020B0604020202020204" pitchFamily="34" charset="0"/>
              <a:buChar char="•"/>
            </a:pPr>
            <a:r>
              <a:rPr lang="en-US" sz="2600" b="1" dirty="0">
                <a:solidFill>
                  <a:schemeClr val="tx1"/>
                </a:solidFill>
              </a:rPr>
              <a:t>$3,000,000 aggregate </a:t>
            </a:r>
            <a:endParaRPr lang="en-US" dirty="0"/>
          </a:p>
        </p:txBody>
      </p:sp>
      <p:sp>
        <p:nvSpPr>
          <p:cNvPr id="2" name="Rectangle 1">
            <a:extLst>
              <a:ext uri="{FF2B5EF4-FFF2-40B4-BE49-F238E27FC236}">
                <a16:creationId xmlns:a16="http://schemas.microsoft.com/office/drawing/2014/main" id="{C9C5DEF8-5B27-0BFD-F90B-57C8803F9211}"/>
              </a:ext>
            </a:extLst>
          </p:cNvPr>
          <p:cNvSpPr/>
          <p:nvPr/>
        </p:nvSpPr>
        <p:spPr>
          <a:xfrm>
            <a:off x="7913406" y="3153398"/>
            <a:ext cx="828942" cy="17091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64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a:xfrm>
            <a:off x="2087849" y="254030"/>
            <a:ext cx="9146309" cy="1325563"/>
          </a:xfrm>
        </p:spPr>
        <p:txBody>
          <a:bodyPr/>
          <a:lstStyle/>
          <a:p>
            <a:pPr algn="ctr"/>
            <a:r>
              <a:rPr lang="en-US" dirty="0"/>
              <a:t>Awards/Honors</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490132"/>
            <a:ext cx="9594252" cy="5002744"/>
          </a:xfrm>
        </p:spPr>
        <p:txBody>
          <a:bodyPr>
            <a:normAutofit lnSpcReduction="10000"/>
          </a:bodyPr>
          <a:lstStyle/>
          <a:p>
            <a:pPr marL="914400" lvl="2" indent="0">
              <a:buNone/>
            </a:pPr>
            <a:endParaRPr lang="en-US" dirty="0"/>
          </a:p>
          <a:p>
            <a:r>
              <a:rPr lang="en-US" dirty="0"/>
              <a:t>Phi Alpha – Due February 9</a:t>
            </a:r>
            <a:r>
              <a:rPr lang="en-US" baseline="30000" dirty="0"/>
              <a:t>th</a:t>
            </a:r>
            <a:r>
              <a:rPr lang="en-US" dirty="0"/>
              <a:t>, 2024</a:t>
            </a:r>
          </a:p>
          <a:p>
            <a:pPr lvl="1"/>
            <a:r>
              <a:rPr lang="en-US" sz="1800" i="0" dirty="0">
                <a:effectLst/>
                <a:latin typeface="Times New Roman" panose="02020603050405020304" pitchFamily="18" charset="0"/>
                <a:ea typeface="Calibri" panose="020F0502020204030204" pitchFamily="34" charset="0"/>
              </a:rPr>
              <a:t>This is to announce the opportunity for </a:t>
            </a:r>
            <a:r>
              <a:rPr lang="en-US" sz="1800" i="0" u="sng" dirty="0">
                <a:effectLst/>
                <a:latin typeface="Times New Roman" panose="02020603050405020304" pitchFamily="18" charset="0"/>
                <a:ea typeface="Calibri" panose="020F0502020204030204" pitchFamily="34" charset="0"/>
              </a:rPr>
              <a:t>Advanced Year MSW students </a:t>
            </a:r>
            <a:r>
              <a:rPr lang="en-US" sz="1800" i="0" dirty="0">
                <a:effectLst/>
                <a:latin typeface="Times New Roman" panose="02020603050405020304" pitchFamily="18" charset="0"/>
                <a:ea typeface="Calibri" panose="020F0502020204030204" pitchFamily="34" charset="0"/>
              </a:rPr>
              <a:t>to apply for membership in Epsilon Omicron, the FHSU chapter of Phi Alpha National Social Work Honor Society.  Membership in Phi Alpha designates graduating FHSU members as academically talented social workers. Copied below from the Phi Alpha website is the purpose and benefits of membership: </a:t>
            </a:r>
            <a:r>
              <a:rPr lang="en-US" sz="1800" i="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http://www.phialpha.org</a:t>
            </a:r>
            <a:endParaRPr lang="en-US" i="0" dirty="0"/>
          </a:p>
          <a:p>
            <a:r>
              <a:rPr lang="en-US" dirty="0"/>
              <a:t>Outstanding Practicum Student Award – Due April 12</a:t>
            </a:r>
            <a:r>
              <a:rPr lang="en-US" baseline="30000" dirty="0"/>
              <a:t>th</a:t>
            </a:r>
            <a:r>
              <a:rPr lang="en-US" dirty="0"/>
              <a:t>, 2024</a:t>
            </a:r>
          </a:p>
          <a:p>
            <a:pPr lvl="1"/>
            <a:r>
              <a:rPr lang="en-US" sz="1800" i="0" dirty="0">
                <a:effectLst/>
                <a:latin typeface="Cambria" panose="02040503050406030204" pitchFamily="18" charset="0"/>
                <a:ea typeface="Times New Roman" panose="02020603050405020304" pitchFamily="18" charset="0"/>
              </a:rPr>
              <a:t>Field Instructors and/or Field Supervisors who have a current FHSU practicum student are highly encouraged to nominate their student for this award. This award recognizes the professional practice skills, leadership, and outstanding commitment to the social work profession, the student has demonstrated during field placement. </a:t>
            </a:r>
            <a:endParaRPr lang="en-US" i="0" dirty="0"/>
          </a:p>
          <a:p>
            <a:r>
              <a:rPr lang="en-US" dirty="0"/>
              <a:t>Outstanding Field Instructor Award – Due April 12</a:t>
            </a:r>
            <a:r>
              <a:rPr lang="en-US" baseline="30000" dirty="0"/>
              <a:t>th</a:t>
            </a:r>
            <a:r>
              <a:rPr lang="en-US" dirty="0"/>
              <a:t>, 2024</a:t>
            </a:r>
          </a:p>
          <a:p>
            <a:pPr lvl="1"/>
            <a:r>
              <a:rPr lang="en-US" sz="1800" i="0" dirty="0">
                <a:effectLst/>
                <a:latin typeface="Calibri Light" panose="020F0302020204030204" pitchFamily="34" charset="0"/>
                <a:ea typeface="Times New Roman" panose="02020603050405020304" pitchFamily="18" charset="0"/>
                <a:cs typeface="Times New Roman" panose="02020603050405020304" pitchFamily="18" charset="0"/>
              </a:rPr>
              <a:t>BSW and MSW students who are currently in field are highly encouraged to nominate their Field Instructor and/or Field Supervisor for this award. This award recognizes the dedication and outstanding commitment to provide excellence in field experience which will prepare each student professionally as a social worker. </a:t>
            </a:r>
            <a:endParaRPr lang="en-US" sz="1800" i="0" dirty="0">
              <a:effectLst/>
              <a:latin typeface="Times New Roman" panose="02020603050405020304" pitchFamily="18" charset="0"/>
              <a:ea typeface="Times New Roman" panose="02020603050405020304" pitchFamily="18" charset="0"/>
            </a:endParaRPr>
          </a:p>
          <a:p>
            <a:pPr lvl="1"/>
            <a:endParaRPr lang="en-US" dirty="0"/>
          </a:p>
          <a:p>
            <a:endParaRPr lang="en-US" dirty="0"/>
          </a:p>
        </p:txBody>
      </p:sp>
    </p:spTree>
    <p:extLst>
      <p:ext uri="{BB962C8B-B14F-4D97-AF65-F5344CB8AC3E}">
        <p14:creationId xmlns:p14="http://schemas.microsoft.com/office/powerpoint/2010/main" val="356194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1599</Words>
  <Application>Microsoft Office PowerPoint</Application>
  <PresentationFormat>Widescreen</PresentationFormat>
  <Paragraphs>193</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Avenir Black</vt:lpstr>
      <vt:lpstr>Avenir Book</vt:lpstr>
      <vt:lpstr>Avenir Book Oblique</vt:lpstr>
      <vt:lpstr>Avenir Light</vt:lpstr>
      <vt:lpstr>Calibri</vt:lpstr>
      <vt:lpstr>Calibri Light</vt:lpstr>
      <vt:lpstr>Cambria</vt:lpstr>
      <vt:lpstr>Courier New</vt:lpstr>
      <vt:lpstr>Times New Roman</vt:lpstr>
      <vt:lpstr>Wingdings</vt:lpstr>
      <vt:lpstr>Office Theme</vt:lpstr>
      <vt:lpstr>MSW Field Practicum Orientation</vt:lpstr>
      <vt:lpstr>Hours &amp; Needs</vt:lpstr>
      <vt:lpstr>Direct vs Indirect Hours </vt:lpstr>
      <vt:lpstr>SOCW 830 (GEN)/880 (ADV) Concurrent Practice Class w/Practicum</vt:lpstr>
      <vt:lpstr>What is a Field Liaison?</vt:lpstr>
      <vt:lpstr>Site Visits/ Social Work Education Assessment Project (SWEAP)</vt:lpstr>
      <vt:lpstr>Sonia - Field Software  </vt:lpstr>
      <vt:lpstr>Student Liability Insurance</vt:lpstr>
      <vt:lpstr>Awards/Honors</vt:lpstr>
      <vt:lpstr>Other Important Dates  </vt:lpstr>
      <vt:lpstr>Safety Awareness Training for Practicum Students</vt:lpstr>
      <vt:lpstr>Personal Safety</vt:lpstr>
      <vt:lpstr>Personal Safety Continued </vt:lpstr>
      <vt:lpstr>Basic Rules</vt:lpstr>
      <vt:lpstr>Always be in the K.N.O.W  </vt:lpstr>
      <vt:lpstr>Know your population  </vt:lpstr>
      <vt:lpstr>Notify others of your location</vt:lpstr>
      <vt:lpstr>Final thoughts / Implications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Stremel</dc:creator>
  <cp:lastModifiedBy>Rekala Tuxhorn</cp:lastModifiedBy>
  <cp:revision>5</cp:revision>
  <dcterms:created xsi:type="dcterms:W3CDTF">2021-01-22T16:20:23Z</dcterms:created>
  <dcterms:modified xsi:type="dcterms:W3CDTF">2023-08-14T17:26:39Z</dcterms:modified>
</cp:coreProperties>
</file>